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27"/>
  </p:notesMasterIdLst>
  <p:handoutMasterIdLst>
    <p:handoutMasterId r:id="rId28"/>
  </p:handoutMasterIdLst>
  <p:sldIdLst>
    <p:sldId id="263" r:id="rId4"/>
    <p:sldId id="264" r:id="rId5"/>
    <p:sldId id="265" r:id="rId6"/>
    <p:sldId id="271" r:id="rId7"/>
    <p:sldId id="280" r:id="rId8"/>
    <p:sldId id="276" r:id="rId9"/>
    <p:sldId id="273"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Lst>
  <p:sldSz cx="12192000" cy="6858000"/>
  <p:notesSz cx="6858000" cy="9144000"/>
  <p:embeddedFontLst>
    <p:embeddedFont>
      <p:font typeface="Inter" panose="02000503000000020004" charset="0"/>
      <p:regular r:id="rId32"/>
      <p:bold r:id="rId33"/>
    </p:embeddedFont>
    <p:embeddedFont>
      <p:font typeface="Segoe UI Black" panose="020B0A02040204020203" charset="0"/>
      <p:bold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 userDrawn="1">
          <p15:clr>
            <a:srgbClr val="A4A3A4"/>
          </p15:clr>
        </p15:guide>
        <p15:guide id="2" pos="34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0F0ED"/>
    <a:srgbClr val="A9F4F0"/>
    <a:srgbClr val="5AAC00"/>
    <a:srgbClr val="FBBC3C"/>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383"/>
        <p:guide pos="349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gs" Target="tags/tag144.xml"/><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charset="0"/>
                <a:ea typeface="Inter" panose="02000503000000020004" charset="0"/>
                <a:cs typeface="Inter" panose="020005030000000200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charset="0"/>
                <a:ea typeface="Inter" panose="02000503000000020004" charset="0"/>
                <a:cs typeface="Inter" panose="020005030000000200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1pPr>
    <a:lvl2pPr marL="4572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2pPr>
    <a:lvl3pPr marL="9144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3pPr>
    <a:lvl4pPr marL="13716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4pPr>
    <a:lvl5pPr marL="18288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6.xml"/><Relationship Id="rId2" Type="http://schemas.openxmlformats.org/officeDocument/2006/relationships/image" Target="../media/image1.png"/><Relationship Id="rId1" Type="http://schemas.openxmlformats.org/officeDocument/2006/relationships/tags" Target="../tags/tag12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slideLayout" Target="../slideLayouts/slideLayout13.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GIF"/><Relationship Id="rId1" Type="http://schemas.openxmlformats.org/officeDocument/2006/relationships/image" Target="../media/image14.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9.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0.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1" name="文本框 70"/>
          <p:cNvSpPr txBox="1"/>
          <p:nvPr/>
        </p:nvSpPr>
        <p:spPr>
          <a:xfrm>
            <a:off x="3561715" y="379730"/>
            <a:ext cx="5343525" cy="521970"/>
          </a:xfrm>
          <a:prstGeom prst="rect">
            <a:avLst/>
          </a:prstGeom>
          <a:noFill/>
        </p:spPr>
        <p:txBody>
          <a:bodyPr wrap="square" rtlCol="0" anchor="ctr" anchorCtr="0">
            <a:spAutoFit/>
          </a:bodyPr>
          <a:p>
            <a:pPr algn="l" fontAlgn="ctr">
              <a:lnSpc>
                <a:spcPct val="100000"/>
              </a:lnSpc>
            </a:pPr>
            <a:r>
              <a:rPr lang="en-US" sz="2800" b="1">
                <a:solidFill>
                  <a:schemeClr val="tx1"/>
                </a:solidFill>
                <a:effectLst>
                  <a:outerShdw blurRad="38100" dist="19050" dir="2700000" algn="tl" rotWithShape="0">
                    <a:schemeClr val="dk1">
                      <a:alpha val="40000"/>
                    </a:schemeClr>
                  </a:outerShdw>
                </a:effectLst>
                <a:latin typeface="Times New Roman" panose="02020603050405020304" charset="0"/>
                <a:ea typeface="Inter" panose="02000503000000020004" charset="0"/>
                <a:cs typeface="Times New Roman" panose="02020603050405020304" charset="0"/>
                <a:sym typeface="+mn-ea"/>
              </a:rPr>
              <a:t>TRƯỜNG ĐẠI HỌC TRÀ VINH</a:t>
            </a:r>
            <a:endParaRPr lang="en-US" sz="2800" b="1">
              <a:solidFill>
                <a:schemeClr val="tx1"/>
              </a:solidFill>
              <a:effectLst>
                <a:outerShdw blurRad="38100" dist="19050" dir="2700000" algn="tl" rotWithShape="0">
                  <a:schemeClr val="dk1">
                    <a:alpha val="40000"/>
                  </a:schemeClr>
                </a:outerShdw>
              </a:effectLst>
              <a:latin typeface="Times New Roman" panose="02020603050405020304" charset="0"/>
              <a:ea typeface="Inter" panose="02000503000000020004" charset="0"/>
              <a:cs typeface="Times New Roman" panose="02020603050405020304" charset="0"/>
              <a:sym typeface="+mn-ea"/>
            </a:endParaRPr>
          </a:p>
        </p:txBody>
      </p:sp>
      <p:sp>
        <p:nvSpPr>
          <p:cNvPr id="22" name="文本框 21"/>
          <p:cNvSpPr txBox="1"/>
          <p:nvPr>
            <p:custDataLst>
              <p:tags r:id="rId1"/>
            </p:custDataLst>
          </p:nvPr>
        </p:nvSpPr>
        <p:spPr>
          <a:xfrm>
            <a:off x="5590540" y="4889500"/>
            <a:ext cx="1074420" cy="553085"/>
          </a:xfrm>
          <a:prstGeom prst="rect">
            <a:avLst/>
          </a:prstGeom>
          <a:noFill/>
        </p:spPr>
        <p:txBody>
          <a:bodyPr wrap="none" rtlCol="0" anchor="t">
            <a:spAutoFit/>
          </a:bodyPr>
          <a:p>
            <a:pPr algn="l" fontAlgn="ctr">
              <a:lnSpc>
                <a:spcPct val="100000"/>
              </a:lnSpc>
            </a:pPr>
            <a:r>
              <a:rPr lang="en-US" sz="3000" b="1">
                <a:solidFill>
                  <a:schemeClr val="bg2"/>
                </a:solidFill>
                <a:latin typeface="Inter" panose="02000503000000020004" charset="0"/>
                <a:ea typeface="Inter" panose="02000503000000020004" charset="0"/>
                <a:cs typeface="Inter" panose="02000503000000020004" charset="0"/>
                <a:sym typeface="+mn-ea"/>
              </a:rPr>
              <a:t>20XX</a:t>
            </a:r>
            <a:endParaRPr lang="en-US" sz="3000" b="1">
              <a:solidFill>
                <a:schemeClr val="bg2"/>
              </a:solidFill>
              <a:latin typeface="Inter" panose="02000503000000020004" charset="0"/>
              <a:ea typeface="Inter" panose="02000503000000020004" charset="0"/>
              <a:cs typeface="Inter" panose="02000503000000020004" charset="0"/>
              <a:sym typeface="+mn-ea"/>
            </a:endParaRPr>
          </a:p>
        </p:txBody>
      </p:sp>
      <p:pic>
        <p:nvPicPr>
          <p:cNvPr id="4" name="Picture 3" descr="logotvu"/>
          <p:cNvPicPr>
            <a:picLocks noChangeAspect="1"/>
          </p:cNvPicPr>
          <p:nvPr/>
        </p:nvPicPr>
        <p:blipFill>
          <a:blip r:embed="rId2"/>
          <a:stretch>
            <a:fillRect/>
          </a:stretch>
        </p:blipFill>
        <p:spPr>
          <a:xfrm>
            <a:off x="339725" y="30480"/>
            <a:ext cx="1756410" cy="1670685"/>
          </a:xfrm>
          <a:prstGeom prst="rect">
            <a:avLst/>
          </a:prstGeom>
        </p:spPr>
      </p:pic>
      <p:sp>
        <p:nvSpPr>
          <p:cNvPr id="3" name="Text Box 2"/>
          <p:cNvSpPr txBox="1"/>
          <p:nvPr/>
        </p:nvSpPr>
        <p:spPr>
          <a:xfrm>
            <a:off x="1597660" y="1576070"/>
            <a:ext cx="9515475" cy="773430"/>
          </a:xfrm>
          <a:prstGeom prst="rect">
            <a:avLst/>
          </a:prstGeom>
          <a:noFill/>
        </p:spPr>
        <p:txBody>
          <a:bodyPr wrap="square" rtlCol="0">
            <a:noAutofit/>
          </a:bodyPr>
          <a:p>
            <a:r>
              <a:rPr lang="en-US" sz="4800">
                <a:latin typeface="Times New Roman" panose="02020603050405020304" charset="0"/>
                <a:cs typeface="Times New Roman" panose="02020603050405020304" charset="0"/>
              </a:rPr>
              <a:t>THỰC TẬP ĐỒ ÁN CƠ SỞ NGÀNH</a:t>
            </a:r>
            <a:endParaRPr lang="en-US" sz="4800">
              <a:latin typeface="Times New Roman" panose="02020603050405020304" charset="0"/>
              <a:cs typeface="Times New Roman" panose="02020603050405020304" charset="0"/>
            </a:endParaRPr>
          </a:p>
        </p:txBody>
      </p:sp>
      <p:sp>
        <p:nvSpPr>
          <p:cNvPr id="5" name="Text Box 4"/>
          <p:cNvSpPr txBox="1"/>
          <p:nvPr/>
        </p:nvSpPr>
        <p:spPr>
          <a:xfrm>
            <a:off x="1607185" y="2519680"/>
            <a:ext cx="9505950" cy="751840"/>
          </a:xfrm>
          <a:prstGeom prst="rect">
            <a:avLst/>
          </a:prstGeom>
          <a:noFill/>
        </p:spPr>
        <p:txBody>
          <a:bodyPr wrap="square" rtlCol="0">
            <a:noAutofit/>
          </a:bodyPr>
          <a:p>
            <a:pPr algn="ctr"/>
            <a:r>
              <a:rPr lang="en-US" sz="2000"/>
              <a:t>ĐỀ TÀI: NGHIÊN CỨU API VÀ NODEJS ĐỂ XÂY DỰNG WEBSITE QUẢN LÝ CỬA HÀNG THIẾT BỊ ĐIỆN TỬ</a:t>
            </a:r>
            <a:endParaRPr lang="en-US" sz="2000"/>
          </a:p>
        </p:txBody>
      </p:sp>
      <p:sp>
        <p:nvSpPr>
          <p:cNvPr id="6" name="Text Box 5"/>
          <p:cNvSpPr txBox="1"/>
          <p:nvPr/>
        </p:nvSpPr>
        <p:spPr>
          <a:xfrm>
            <a:off x="3798570" y="3441700"/>
            <a:ext cx="5771515" cy="1476375"/>
          </a:xfrm>
          <a:prstGeom prst="rect">
            <a:avLst/>
          </a:prstGeom>
          <a:noFill/>
        </p:spPr>
        <p:txBody>
          <a:bodyPr wrap="square" rtlCol="0">
            <a:spAutoFit/>
          </a:bodyPr>
          <a:p>
            <a:r>
              <a:rPr lang="en-US">
                <a:latin typeface="Times New Roman" panose="02020603050405020304" charset="0"/>
                <a:cs typeface="Times New Roman" panose="02020603050405020304" charset="0"/>
              </a:rPr>
              <a:t>Giáo viên hướng dẫn:            ThS. Phạm Thị Trúc Mai</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Sinh viên thực hiện:               Nguyễn Minh Hải Đăng</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Lớp:                                        DA21TTA</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MSSV:                                    110121181</a:t>
            </a:r>
            <a:endParaRPr lang="en-US">
              <a:latin typeface="Times New Roman" panose="02020603050405020304" charset="0"/>
              <a:cs typeface="Times New Roman" panose="02020603050405020304" charset="0"/>
            </a:endParaRPr>
          </a:p>
        </p:txBody>
      </p:sp>
      <p:sp>
        <p:nvSpPr>
          <p:cNvPr id="8" name="Text Box 7"/>
          <p:cNvSpPr txBox="1"/>
          <p:nvPr/>
        </p:nvSpPr>
        <p:spPr>
          <a:xfrm>
            <a:off x="8180705" y="5887085"/>
            <a:ext cx="3630930" cy="368300"/>
          </a:xfrm>
          <a:prstGeom prst="rect">
            <a:avLst/>
          </a:prstGeom>
          <a:noFill/>
        </p:spPr>
        <p:txBody>
          <a:bodyPr wrap="square" rtlCol="0">
            <a:spAutoFit/>
          </a:bodyPr>
          <a:p>
            <a:r>
              <a:rPr lang="en-US" i="1">
                <a:latin typeface="Times New Roman" panose="02020603050405020304" charset="0"/>
                <a:cs typeface="Times New Roman" panose="02020603050405020304" charset="0"/>
              </a:rPr>
              <a:t>Trà Vinh, ngày 14 tháng 1 năm 2024</a:t>
            </a:r>
            <a:endParaRPr lang="en-US" i="1">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5"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6" name="Text Box 5"/>
          <p:cNvSpPr txBox="1"/>
          <p:nvPr/>
        </p:nvSpPr>
        <p:spPr>
          <a:xfrm>
            <a:off x="379603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7" name="Text Box 6"/>
          <p:cNvSpPr txBox="1"/>
          <p:nvPr/>
        </p:nvSpPr>
        <p:spPr>
          <a:xfrm>
            <a:off x="608330" y="983615"/>
            <a:ext cx="5123815" cy="368300"/>
          </a:xfrm>
          <a:prstGeom prst="rect">
            <a:avLst/>
          </a:prstGeom>
          <a:noFill/>
        </p:spPr>
        <p:txBody>
          <a:bodyPr wrap="square" rtlCol="0">
            <a:spAutoFit/>
          </a:bodyPr>
          <a:p>
            <a:r>
              <a:rPr lang="en-US" b="1"/>
              <a:t>3.1 Phân tích và thiết kế dữ liệu cho website</a:t>
            </a:r>
            <a:endParaRPr lang="en-US" b="1"/>
          </a:p>
        </p:txBody>
      </p:sp>
      <p:pic>
        <p:nvPicPr>
          <p:cNvPr id="8" name="Picture -2147482598"/>
          <p:cNvPicPr>
            <a:picLocks noChangeAspect="1"/>
          </p:cNvPicPr>
          <p:nvPr/>
        </p:nvPicPr>
        <p:blipFill>
          <a:blip r:embed="rId1"/>
          <a:stretch>
            <a:fillRect/>
          </a:stretch>
        </p:blipFill>
        <p:spPr>
          <a:xfrm>
            <a:off x="916940" y="1360805"/>
            <a:ext cx="10351135" cy="488886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5"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6" name="Text Box 5"/>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graphicFrame>
        <p:nvGraphicFramePr>
          <p:cNvPr id="7" name="Table 6"/>
          <p:cNvGraphicFramePr/>
          <p:nvPr/>
        </p:nvGraphicFramePr>
        <p:xfrm>
          <a:off x="1273175" y="2085340"/>
          <a:ext cx="9819005" cy="3738880"/>
        </p:xfrm>
        <a:graphic>
          <a:graphicData uri="http://schemas.openxmlformats.org/drawingml/2006/table">
            <a:tbl>
              <a:tblPr/>
              <a:tblGrid>
                <a:gridCol w="1590675"/>
                <a:gridCol w="1616710"/>
                <a:gridCol w="1320165"/>
                <a:gridCol w="1320165"/>
                <a:gridCol w="1323340"/>
                <a:gridCol w="1322705"/>
                <a:gridCol w="1325245"/>
              </a:tblGrid>
              <a:tr h="504190">
                <a:tc>
                  <a:txBody>
                    <a:bodyPr/>
                    <a:p>
                      <a:pPr indent="0" algn="ctr">
                        <a:buNone/>
                      </a:pPr>
                      <a:r>
                        <a:rPr lang="en-US" sz="1300" b="0">
                          <a:latin typeface="Times New Roman" panose="02020603050405020304" charset="0"/>
                          <a:cs typeface="Times New Roman" panose="02020603050405020304" charset="0"/>
                        </a:rPr>
                        <a:t>Tên tắt thuộc tính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Diễn giải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Loại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Kiểu dữ liệu</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Miền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Chiều dài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Ghi chú</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3555">
                <a:tc>
                  <a:txBody>
                    <a:bodyPr/>
                    <a:p>
                      <a:pPr indent="0">
                        <a:buNone/>
                      </a:pPr>
                      <a:r>
                        <a:rPr lang="en-US" sz="1300" b="0">
                          <a:latin typeface="Times New Roman" panose="02020603050405020304" charset="0"/>
                          <a:cs typeface="Times New Roman" panose="02020603050405020304" charset="0"/>
                        </a:rPr>
                        <a:t>masanpham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Mã sản phẩm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Bắt buộc</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Nvarchar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Khóa chính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3555">
                <a:tc>
                  <a:txBody>
                    <a:bodyPr/>
                    <a:p>
                      <a:pPr indent="0">
                        <a:buNone/>
                      </a:pPr>
                      <a:r>
                        <a:rPr lang="en-US" sz="1300" b="0">
                          <a:latin typeface="Times New Roman" panose="02020603050405020304" charset="0"/>
                          <a:cs typeface="Times New Roman" panose="02020603050405020304" charset="0"/>
                        </a:rPr>
                        <a:t>tensanpham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Tên sản phẩm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Nvarchar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4055">
                <a:tc>
                  <a:txBody>
                    <a:bodyPr/>
                    <a:p>
                      <a:pPr indent="0">
                        <a:buNone/>
                      </a:pPr>
                      <a:r>
                        <a:rPr lang="en-US" sz="1300" b="0">
                          <a:latin typeface="Times New Roman" panose="02020603050405020304" charset="0"/>
                          <a:cs typeface="Times New Roman" panose="02020603050405020304" charset="0"/>
                        </a:rPr>
                        <a:t>mota</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Mô tả</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Text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3420">
                <a:tc>
                  <a:txBody>
                    <a:bodyPr/>
                    <a:p>
                      <a:pPr indent="0">
                        <a:buNone/>
                      </a:pPr>
                      <a:r>
                        <a:rPr lang="en-US" sz="1300" b="0">
                          <a:latin typeface="Times New Roman" panose="02020603050405020304" charset="0"/>
                          <a:cs typeface="Times New Roman" panose="02020603050405020304" charset="0"/>
                        </a:rPr>
                        <a:t>gia</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Giá</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Decimal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(10,2)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0105">
                <a:tc>
                  <a:txBody>
                    <a:bodyPr/>
                    <a:p>
                      <a:pPr indent="0">
                        <a:buNone/>
                      </a:pPr>
                      <a:r>
                        <a:rPr lang="en-US" sz="1300" b="0">
                          <a:latin typeface="Times New Roman" panose="02020603050405020304" charset="0"/>
                          <a:cs typeface="Times New Roman" panose="02020603050405020304" charset="0"/>
                        </a:rPr>
                        <a:t>soluong</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Số lượng</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Int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Text Box 7"/>
          <p:cNvSpPr txBox="1"/>
          <p:nvPr/>
        </p:nvSpPr>
        <p:spPr>
          <a:xfrm>
            <a:off x="4243705" y="1313815"/>
            <a:ext cx="4064000" cy="368300"/>
          </a:xfrm>
          <a:prstGeom prst="rect">
            <a:avLst/>
          </a:prstGeom>
          <a:noFill/>
        </p:spPr>
        <p:txBody>
          <a:bodyPr wrap="square" rtlCol="0">
            <a:spAutoFit/>
          </a:bodyPr>
          <a:p>
            <a:r>
              <a:rPr lang="en-US"/>
              <a:t>Bảng mô tả thực thể Sản phẩm</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5"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6" name="Text Box 5"/>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graphicFrame>
        <p:nvGraphicFramePr>
          <p:cNvPr id="8" name="Table 7"/>
          <p:cNvGraphicFramePr/>
          <p:nvPr/>
        </p:nvGraphicFramePr>
        <p:xfrm>
          <a:off x="1643380" y="2035810"/>
          <a:ext cx="9110980" cy="4384040"/>
        </p:xfrm>
        <a:graphic>
          <a:graphicData uri="http://schemas.openxmlformats.org/drawingml/2006/table">
            <a:tbl>
              <a:tblPr/>
              <a:tblGrid>
                <a:gridCol w="1300480"/>
                <a:gridCol w="1303020"/>
                <a:gridCol w="1300480"/>
                <a:gridCol w="1303020"/>
                <a:gridCol w="1300480"/>
                <a:gridCol w="1299845"/>
                <a:gridCol w="1303655"/>
              </a:tblGrid>
              <a:tr h="838200">
                <a:tc>
                  <a:txBody>
                    <a:bodyPr/>
                    <a:p>
                      <a:pPr indent="0" algn="ctr">
                        <a:buNone/>
                      </a:pPr>
                      <a:r>
                        <a:rPr lang="en-US" sz="1300" b="0">
                          <a:latin typeface="Times New Roman" panose="02020603050405020304" charset="0"/>
                          <a:cs typeface="Times New Roman" panose="02020603050405020304" charset="0"/>
                        </a:rPr>
                        <a:t>Tên tắt thuộc tính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Diễn giải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Loại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Kiểu dữ liệu</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Miền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Chiều dài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Ghi chú</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50340">
                <a:tc>
                  <a:txBody>
                    <a:bodyPr/>
                    <a:p>
                      <a:pPr indent="0">
                        <a:buNone/>
                      </a:pPr>
                      <a:r>
                        <a:rPr lang="en-US" sz="1300" b="0">
                          <a:latin typeface="Times New Roman" panose="02020603050405020304" charset="0"/>
                          <a:cs typeface="Times New Roman" panose="02020603050405020304" charset="0"/>
                        </a:rPr>
                        <a:t>manhacungcap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Mã nhà cung cấp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Bắt buộc</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Int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Khóa chính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7565">
                <a:tc>
                  <a:txBody>
                    <a:bodyPr/>
                    <a:p>
                      <a:pPr indent="0" algn="ctr">
                        <a:buNone/>
                      </a:pPr>
                      <a:r>
                        <a:rPr lang="en-US" sz="1300" b="0">
                          <a:latin typeface="Times New Roman" panose="02020603050405020304" charset="0"/>
                          <a:cs typeface="Times New Roman" panose="02020603050405020304" charset="0"/>
                        </a:rPr>
                        <a:t>tennhacungcap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Tên nhà cung cấp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a:txBody>
                    <a:bodyPr/>
                    <a:p>
                      <a:pPr indent="0" algn="ctr">
                        <a:buNone/>
                      </a:pPr>
                      <a:r>
                        <a:rPr lang="en-US" sz="1300" b="0">
                          <a:latin typeface="Times New Roman" panose="02020603050405020304" charset="0"/>
                          <a:cs typeface="Times New Roman" panose="02020603050405020304" charset="0"/>
                        </a:rPr>
                        <a:t>diachi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Địa chỉ</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8200">
                <a:tc>
                  <a:txBody>
                    <a:bodyPr/>
                    <a:p>
                      <a:pPr indent="0" algn="ctr">
                        <a:buNone/>
                      </a:pPr>
                      <a:r>
                        <a:rPr lang="en-US" sz="1300" b="0">
                          <a:latin typeface="Times New Roman" panose="02020603050405020304" charset="0"/>
                          <a:cs typeface="Times New Roman" panose="02020603050405020304" charset="0"/>
                        </a:rPr>
                        <a:t>sodienthoai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Số điện thoại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a:latin typeface="Times New Roman" panose="02020603050405020304" charset="0"/>
                          <a:cs typeface="Times New Roman" panose="02020603050405020304" charset="0"/>
                        </a:rPr>
                        <a:t> </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Text Box 8"/>
          <p:cNvSpPr txBox="1"/>
          <p:nvPr/>
        </p:nvSpPr>
        <p:spPr>
          <a:xfrm>
            <a:off x="4361180" y="1313815"/>
            <a:ext cx="4064000" cy="368300"/>
          </a:xfrm>
          <a:prstGeom prst="rect">
            <a:avLst/>
          </a:prstGeom>
          <a:noFill/>
        </p:spPr>
        <p:txBody>
          <a:bodyPr wrap="square" rtlCol="0">
            <a:spAutoFit/>
          </a:bodyPr>
          <a:p>
            <a:r>
              <a:rPr lang="en-US"/>
              <a:t>Bảng mô tả thực thể Nhà cung cấp</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7" name="Text Box 6"/>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3847465" y="1490345"/>
            <a:ext cx="4876800" cy="368300"/>
          </a:xfrm>
          <a:prstGeom prst="rect">
            <a:avLst/>
          </a:prstGeom>
          <a:noFill/>
        </p:spPr>
        <p:txBody>
          <a:bodyPr wrap="square" rtlCol="0">
            <a:spAutoFit/>
          </a:bodyPr>
          <a:p>
            <a:r>
              <a:rPr lang="en-US"/>
              <a:t>Bảng mô tả thực thể Danh mục sản phẩm</a:t>
            </a:r>
            <a:endParaRPr lang="en-US"/>
          </a:p>
        </p:txBody>
      </p:sp>
      <p:graphicFrame>
        <p:nvGraphicFramePr>
          <p:cNvPr id="9" name="Table 8"/>
          <p:cNvGraphicFramePr/>
          <p:nvPr/>
        </p:nvGraphicFramePr>
        <p:xfrm>
          <a:off x="1252220" y="1971040"/>
          <a:ext cx="9894570" cy="4435475"/>
        </p:xfrm>
        <a:graphic>
          <a:graphicData uri="http://schemas.openxmlformats.org/drawingml/2006/table">
            <a:tbl>
              <a:tblPr/>
              <a:tblGrid>
                <a:gridCol w="1412240"/>
                <a:gridCol w="1415415"/>
                <a:gridCol w="1412240"/>
                <a:gridCol w="1414780"/>
                <a:gridCol w="1412240"/>
                <a:gridCol w="1412240"/>
                <a:gridCol w="1415415"/>
              </a:tblGrid>
              <a:tr h="985520">
                <a:tc>
                  <a:txBody>
                    <a:bodyPr/>
                    <a:p>
                      <a:pPr indent="0" algn="ctr">
                        <a:buNone/>
                      </a:pPr>
                      <a:r>
                        <a:rPr lang="en-US" sz="1300" b="0">
                          <a:latin typeface="Times New Roman" panose="02020603050405020304" charset="0"/>
                          <a:cs typeface="Times New Roman" panose="02020603050405020304" charset="0"/>
                        </a:rPr>
                        <a:t>Tên tắt thuộc tính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Diễn giải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Loại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Kiểu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Miền giá trị</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Chiều dài</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Ghi chú</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78915">
                <a:tc>
                  <a:txBody>
                    <a:bodyPr/>
                    <a:p>
                      <a:pPr indent="0">
                        <a:buNone/>
                      </a:pPr>
                      <a:r>
                        <a:rPr lang="en-US" sz="1300" b="0">
                          <a:latin typeface="Times New Roman" panose="02020603050405020304" charset="0"/>
                          <a:cs typeface="Times New Roman" panose="02020603050405020304" charset="0"/>
                        </a:rPr>
                        <a:t>madanhmucsp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Mã danh mục sản phẩm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Bắt buộc</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Int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Khóa chính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78280">
                <a:tc>
                  <a:txBody>
                    <a:bodyPr/>
                    <a:p>
                      <a:pPr indent="0">
                        <a:buNone/>
                      </a:pPr>
                      <a:r>
                        <a:rPr lang="en-US" sz="1300" b="0">
                          <a:latin typeface="Times New Roman" panose="02020603050405020304" charset="0"/>
                          <a:cs typeface="Times New Roman" panose="02020603050405020304" charset="0"/>
                        </a:rPr>
                        <a:t>tendanhmucsp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Tên danh mục sản phẩm</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Varchar</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2760">
                <a:tc>
                  <a:txBody>
                    <a:bodyPr/>
                    <a:p>
                      <a:pPr indent="0">
                        <a:buNone/>
                      </a:pPr>
                      <a:r>
                        <a:rPr lang="en-US" sz="1300" b="0">
                          <a:latin typeface="Times New Roman" panose="02020603050405020304" charset="0"/>
                          <a:cs typeface="Times New Roman" panose="02020603050405020304" charset="0"/>
                        </a:rPr>
                        <a:t>mota</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Mô tả</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charset="0"/>
                          <a:cs typeface="Times New Roman" panose="02020603050405020304" charset="0"/>
                        </a:rPr>
                        <a:t>Text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0" i="1">
                          <a:latin typeface="Times New Roman" panose="02020603050405020304" charset="0"/>
                          <a:cs typeface="Times New Roman" panose="02020603050405020304" charset="0"/>
                        </a:rPr>
                        <a:t> </a:t>
                      </a: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sz="13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7" name="Text Box 6"/>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608330" y="969010"/>
            <a:ext cx="5864225" cy="645160"/>
          </a:xfrm>
          <a:prstGeom prst="rect">
            <a:avLst/>
          </a:prstGeom>
          <a:noFill/>
        </p:spPr>
        <p:txBody>
          <a:bodyPr wrap="square" rtlCol="0">
            <a:spAutoFit/>
          </a:bodyPr>
          <a:p>
            <a:r>
              <a:rPr lang="en-US" b="1"/>
              <a:t>3.2. Tạo và thiết kế tổ chức các thư mục cho trang quản trị</a:t>
            </a:r>
            <a:endParaRPr lang="en-US" b="1"/>
          </a:p>
        </p:txBody>
      </p:sp>
      <p:pic>
        <p:nvPicPr>
          <p:cNvPr id="4" name="Picture -2147482605"/>
          <p:cNvPicPr>
            <a:picLocks noChangeAspect="1"/>
          </p:cNvPicPr>
          <p:nvPr/>
        </p:nvPicPr>
        <p:blipFill>
          <a:blip r:embed="rId1"/>
          <a:stretch>
            <a:fillRect/>
          </a:stretch>
        </p:blipFill>
        <p:spPr>
          <a:xfrm>
            <a:off x="1087120" y="1614170"/>
            <a:ext cx="10365105" cy="499681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7" name="Text Box 6"/>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608330" y="969010"/>
            <a:ext cx="5864225" cy="368300"/>
          </a:xfrm>
          <a:prstGeom prst="rect">
            <a:avLst/>
          </a:prstGeom>
          <a:noFill/>
        </p:spPr>
        <p:txBody>
          <a:bodyPr wrap="square" rtlCol="0">
            <a:spAutoFit/>
          </a:bodyPr>
          <a:p>
            <a:r>
              <a:rPr lang="en-US" b="1"/>
              <a:t>3.3 Thiết kế trang quản trị cho website</a:t>
            </a:r>
            <a:endParaRPr lang="en-US" b="1"/>
          </a:p>
        </p:txBody>
      </p:sp>
      <p:pic>
        <p:nvPicPr>
          <p:cNvPr id="4" name="Picture -2147482615"/>
          <p:cNvPicPr>
            <a:picLocks noChangeAspect="1"/>
          </p:cNvPicPr>
          <p:nvPr/>
        </p:nvPicPr>
        <p:blipFill>
          <a:blip r:embed="rId1"/>
          <a:stretch>
            <a:fillRect/>
          </a:stretch>
        </p:blipFill>
        <p:spPr>
          <a:xfrm>
            <a:off x="1455420" y="1564005"/>
            <a:ext cx="9533890" cy="479806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7" name="Text Box 6"/>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608330" y="969010"/>
            <a:ext cx="5864225" cy="368300"/>
          </a:xfrm>
          <a:prstGeom prst="rect">
            <a:avLst/>
          </a:prstGeom>
          <a:noFill/>
        </p:spPr>
        <p:txBody>
          <a:bodyPr wrap="square" rtlCol="0">
            <a:spAutoFit/>
          </a:bodyPr>
          <a:p>
            <a:r>
              <a:rPr lang="en-US" b="1"/>
              <a:t>3.3 Thiết kế trang quản trị cho website</a:t>
            </a:r>
            <a:endParaRPr lang="en-US" b="1"/>
          </a:p>
        </p:txBody>
      </p:sp>
      <p:pic>
        <p:nvPicPr>
          <p:cNvPr id="5" name="Picture -2147482614"/>
          <p:cNvPicPr>
            <a:picLocks noChangeAspect="1"/>
          </p:cNvPicPr>
          <p:nvPr/>
        </p:nvPicPr>
        <p:blipFill>
          <a:blip r:embed="rId1"/>
          <a:stretch>
            <a:fillRect/>
          </a:stretch>
        </p:blipFill>
        <p:spPr>
          <a:xfrm>
            <a:off x="1628775" y="1461135"/>
            <a:ext cx="8928100" cy="4238625"/>
          </a:xfrm>
          <a:prstGeom prst="rect">
            <a:avLst/>
          </a:prstGeom>
          <a:noFill/>
          <a:ln w="9525">
            <a:noFill/>
          </a:ln>
        </p:spPr>
      </p:pic>
      <p:sp>
        <p:nvSpPr>
          <p:cNvPr id="9" name="Text Box 8"/>
          <p:cNvSpPr txBox="1"/>
          <p:nvPr/>
        </p:nvSpPr>
        <p:spPr>
          <a:xfrm>
            <a:off x="4075430" y="5989320"/>
            <a:ext cx="4043045" cy="368300"/>
          </a:xfrm>
          <a:prstGeom prst="rect">
            <a:avLst/>
          </a:prstGeom>
          <a:noFill/>
        </p:spPr>
        <p:txBody>
          <a:bodyPr wrap="square" rtlCol="0">
            <a:spAutoFit/>
          </a:bodyPr>
          <a:p>
            <a:r>
              <a:rPr lang="en-US"/>
              <a:t>Giao diện thêm thông tin sản phẩm</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7" name="Text Box 6"/>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608330" y="969010"/>
            <a:ext cx="5864225" cy="368300"/>
          </a:xfrm>
          <a:prstGeom prst="rect">
            <a:avLst/>
          </a:prstGeom>
          <a:noFill/>
        </p:spPr>
        <p:txBody>
          <a:bodyPr wrap="square" rtlCol="0">
            <a:spAutoFit/>
          </a:bodyPr>
          <a:p>
            <a:r>
              <a:rPr lang="en-US" b="1"/>
              <a:t>3.3 Thiết kế trang quản trị cho website</a:t>
            </a:r>
            <a:endParaRPr lang="en-US" b="1"/>
          </a:p>
        </p:txBody>
      </p:sp>
      <p:pic>
        <p:nvPicPr>
          <p:cNvPr id="4" name="Picture -2147482613"/>
          <p:cNvPicPr>
            <a:picLocks noChangeAspect="1"/>
          </p:cNvPicPr>
          <p:nvPr/>
        </p:nvPicPr>
        <p:blipFill>
          <a:blip r:embed="rId1"/>
          <a:stretch>
            <a:fillRect/>
          </a:stretch>
        </p:blipFill>
        <p:spPr>
          <a:xfrm>
            <a:off x="1262380" y="1461135"/>
            <a:ext cx="9491980" cy="4494530"/>
          </a:xfrm>
          <a:prstGeom prst="rect">
            <a:avLst/>
          </a:prstGeom>
          <a:noFill/>
          <a:ln w="9525">
            <a:noFill/>
          </a:ln>
        </p:spPr>
      </p:pic>
      <p:sp>
        <p:nvSpPr>
          <p:cNvPr id="9" name="Text Box 8"/>
          <p:cNvSpPr txBox="1"/>
          <p:nvPr/>
        </p:nvSpPr>
        <p:spPr>
          <a:xfrm>
            <a:off x="3679190" y="6102985"/>
            <a:ext cx="4834890" cy="368300"/>
          </a:xfrm>
          <a:prstGeom prst="rect">
            <a:avLst/>
          </a:prstGeom>
          <a:noFill/>
        </p:spPr>
        <p:txBody>
          <a:bodyPr wrap="square" rtlCol="0">
            <a:spAutoFit/>
          </a:bodyPr>
          <a:p>
            <a:r>
              <a:rPr lang="en-US"/>
              <a:t>Giao diện chỉnh sửa thông tin sản phẩm</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grpSp>
        <p:nvGrpSpPr>
          <p:cNvPr id="4" name="组合 11"/>
          <p:cNvGrpSpPr/>
          <p:nvPr/>
        </p:nvGrpSpPr>
        <p:grpSpPr>
          <a:xfrm>
            <a:off x="127000" y="127000"/>
            <a:ext cx="12192000" cy="6858000"/>
            <a:chOff x="0" y="0"/>
            <a:chExt cx="19200" cy="10800"/>
          </a:xfrm>
        </p:grpSpPr>
        <p:sp>
          <p:nvSpPr>
            <p:cNvPr id="7"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8"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9" name="Text Box 8"/>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10" name="Text Box 9"/>
          <p:cNvSpPr txBox="1"/>
          <p:nvPr/>
        </p:nvSpPr>
        <p:spPr>
          <a:xfrm>
            <a:off x="608330" y="969010"/>
            <a:ext cx="5864225" cy="368300"/>
          </a:xfrm>
          <a:prstGeom prst="rect">
            <a:avLst/>
          </a:prstGeom>
          <a:noFill/>
        </p:spPr>
        <p:txBody>
          <a:bodyPr wrap="square" rtlCol="0">
            <a:spAutoFit/>
          </a:bodyPr>
          <a:p>
            <a:r>
              <a:rPr lang="en-US" b="1"/>
              <a:t>3.3 Thiết kế trang quản trị cho website</a:t>
            </a:r>
            <a:endParaRPr lang="en-US" b="1"/>
          </a:p>
        </p:txBody>
      </p:sp>
      <p:pic>
        <p:nvPicPr>
          <p:cNvPr id="11" name="Picture -2147482611"/>
          <p:cNvPicPr>
            <a:picLocks noChangeAspect="1"/>
          </p:cNvPicPr>
          <p:nvPr/>
        </p:nvPicPr>
        <p:blipFill>
          <a:blip r:embed="rId1"/>
          <a:stretch>
            <a:fillRect/>
          </a:stretch>
        </p:blipFill>
        <p:spPr>
          <a:xfrm>
            <a:off x="1836420" y="1461135"/>
            <a:ext cx="8773160" cy="4135755"/>
          </a:xfrm>
          <a:prstGeom prst="rect">
            <a:avLst/>
          </a:prstGeom>
          <a:noFill/>
          <a:ln w="9525">
            <a:noFill/>
          </a:ln>
        </p:spPr>
      </p:pic>
      <p:sp>
        <p:nvSpPr>
          <p:cNvPr id="13" name="Text Box 12"/>
          <p:cNvSpPr txBox="1"/>
          <p:nvPr/>
        </p:nvSpPr>
        <p:spPr>
          <a:xfrm>
            <a:off x="5003800" y="6001385"/>
            <a:ext cx="2997835" cy="368300"/>
          </a:xfrm>
          <a:prstGeom prst="rect">
            <a:avLst/>
          </a:prstGeom>
          <a:noFill/>
        </p:spPr>
        <p:txBody>
          <a:bodyPr wrap="square" rtlCol="0">
            <a:spAutoFit/>
          </a:bodyPr>
          <a:p>
            <a:r>
              <a:rPr lang="en-US"/>
              <a:t>Giao diện cho người dùng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9" name="Text Box 8"/>
          <p:cNvSpPr txBox="1"/>
          <p:nvPr/>
        </p:nvSpPr>
        <p:spPr>
          <a:xfrm>
            <a:off x="3590290" y="446405"/>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3: HIỆN THỰC HÓA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10" name="Text Box 9"/>
          <p:cNvSpPr txBox="1"/>
          <p:nvPr/>
        </p:nvSpPr>
        <p:spPr>
          <a:xfrm>
            <a:off x="608330" y="969010"/>
            <a:ext cx="5864225" cy="368300"/>
          </a:xfrm>
          <a:prstGeom prst="rect">
            <a:avLst/>
          </a:prstGeom>
          <a:noFill/>
        </p:spPr>
        <p:txBody>
          <a:bodyPr wrap="square" rtlCol="0">
            <a:spAutoFit/>
          </a:bodyPr>
          <a:p>
            <a:r>
              <a:rPr lang="en-US" b="1"/>
              <a:t>3.3 Thiết kế trang quản trị cho website</a:t>
            </a:r>
            <a:endParaRPr lang="en-US" b="1"/>
          </a:p>
        </p:txBody>
      </p:sp>
      <p:pic>
        <p:nvPicPr>
          <p:cNvPr id="4" name="Picture -2147482609"/>
          <p:cNvPicPr>
            <a:picLocks noChangeAspect="1"/>
          </p:cNvPicPr>
          <p:nvPr/>
        </p:nvPicPr>
        <p:blipFill>
          <a:blip r:embed="rId1"/>
          <a:stretch>
            <a:fillRect/>
          </a:stretch>
        </p:blipFill>
        <p:spPr>
          <a:xfrm>
            <a:off x="2059940" y="1461135"/>
            <a:ext cx="8074025" cy="3806190"/>
          </a:xfrm>
          <a:prstGeom prst="rect">
            <a:avLst/>
          </a:prstGeom>
          <a:noFill/>
          <a:ln w="9525">
            <a:noFill/>
          </a:ln>
        </p:spPr>
      </p:pic>
      <p:sp>
        <p:nvSpPr>
          <p:cNvPr id="7" name="Text Box 6"/>
          <p:cNvSpPr txBox="1"/>
          <p:nvPr/>
        </p:nvSpPr>
        <p:spPr>
          <a:xfrm>
            <a:off x="3893185" y="5691505"/>
            <a:ext cx="5000625" cy="368300"/>
          </a:xfrm>
          <a:prstGeom prst="rect">
            <a:avLst/>
          </a:prstGeom>
          <a:noFill/>
        </p:spPr>
        <p:txBody>
          <a:bodyPr wrap="square" rtlCol="0">
            <a:spAutoFit/>
          </a:bodyPr>
          <a:p>
            <a:r>
              <a:rPr lang="en-US"/>
              <a:t>Các sản phẩm được trình bày trên website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52" name="文本框 51"/>
          <p:cNvSpPr txBox="1"/>
          <p:nvPr>
            <p:custDataLst>
              <p:tags r:id="rId1"/>
            </p:custDataLst>
          </p:nvPr>
        </p:nvSpPr>
        <p:spPr>
          <a:xfrm>
            <a:off x="5174615" y="324485"/>
            <a:ext cx="3222625" cy="706755"/>
          </a:xfrm>
          <a:prstGeom prst="rect">
            <a:avLst/>
          </a:prstGeom>
          <a:noFill/>
        </p:spPr>
        <p:txBody>
          <a:bodyPr wrap="square" rtlCol="0">
            <a:spAutoFit/>
          </a:bodyPr>
          <a:p>
            <a:pPr algn="l"/>
            <a:r>
              <a:rPr lang="en-US" altLang="zh-CN" sz="4000" b="1">
                <a:solidFill>
                  <a:schemeClr val="accent1"/>
                </a:solidFill>
                <a:latin typeface="Inter" panose="02000503000000020004" charset="0"/>
                <a:ea typeface="Inter" panose="02000503000000020004" charset="0"/>
                <a:cs typeface="Inter" panose="02000503000000020004" charset="0"/>
                <a:sym typeface="+mn-ea"/>
              </a:rPr>
              <a:t>NỘI DUNG</a:t>
            </a:r>
            <a:endParaRPr lang="en-US" altLang="zh-CN" sz="4000" b="1">
              <a:solidFill>
                <a:schemeClr val="accent1"/>
              </a:solidFill>
              <a:latin typeface="Inter" panose="02000503000000020004" charset="0"/>
              <a:ea typeface="Inter" panose="02000503000000020004" charset="0"/>
              <a:cs typeface="Inter" panose="02000503000000020004" charset="0"/>
              <a:sym typeface="+mn-ea"/>
            </a:endParaRPr>
          </a:p>
        </p:txBody>
      </p:sp>
      <p:grpSp>
        <p:nvGrpSpPr>
          <p:cNvPr id="82" name="组合 81"/>
          <p:cNvGrpSpPr/>
          <p:nvPr/>
        </p:nvGrpSpPr>
        <p:grpSpPr>
          <a:xfrm rot="0">
            <a:off x="2544445" y="1251585"/>
            <a:ext cx="8482330" cy="720090"/>
            <a:chOff x="7704" y="4833"/>
            <a:chExt cx="7461" cy="1134"/>
          </a:xfrm>
        </p:grpSpPr>
        <p:sp>
          <p:nvSpPr>
            <p:cNvPr id="83" name="矩形 82"/>
            <p:cNvSpPr/>
            <p:nvPr/>
          </p:nvSpPr>
          <p:spPr>
            <a:xfrm>
              <a:off x="7704" y="4946"/>
              <a:ext cx="7461" cy="907"/>
            </a:xfrm>
            <a:prstGeom prst="rect">
              <a:avLst/>
            </a:prstGeom>
            <a:solidFill>
              <a:schemeClr val="accent1">
                <a:lumMod val="20000"/>
                <a:lumOff val="80000"/>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grpSp>
          <p:nvGrpSpPr>
            <p:cNvPr id="84" name="组合 83"/>
            <p:cNvGrpSpPr/>
            <p:nvPr/>
          </p:nvGrpSpPr>
          <p:grpSpPr>
            <a:xfrm rot="0">
              <a:off x="13898" y="4833"/>
              <a:ext cx="1073" cy="1134"/>
              <a:chOff x="5854" y="6813"/>
              <a:chExt cx="1073" cy="1134"/>
            </a:xfrm>
          </p:grpSpPr>
          <p:sp>
            <p:nvSpPr>
              <p:cNvPr id="85" name="矩形 84"/>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sp>
            <p:nvSpPr>
              <p:cNvPr id="86" name="文本框 85"/>
              <p:cNvSpPr txBox="1"/>
              <p:nvPr>
                <p:custDataLst>
                  <p:tags r:id="rId2"/>
                </p:custDataLst>
              </p:nvPr>
            </p:nvSpPr>
            <p:spPr>
              <a:xfrm>
                <a:off x="5854" y="7070"/>
                <a:ext cx="1073" cy="628"/>
              </a:xfrm>
              <a:prstGeom prst="rect">
                <a:avLst/>
              </a:prstGeom>
              <a:noFill/>
            </p:spPr>
            <p:txBody>
              <a:bodyPr wrap="square" rtlCol="0">
                <a:spAutoFit/>
              </a:bodyPr>
              <a:p>
                <a:pPr algn="ctr"/>
                <a:r>
                  <a:rPr lang="en-US" altLang="zh-CN" sz="2000" b="1">
                    <a:solidFill>
                      <a:schemeClr val="lt1"/>
                    </a:solidFill>
                    <a:latin typeface="Inter" panose="02000503000000020004" charset="0"/>
                    <a:ea typeface="Inter" panose="02000503000000020004" charset="0"/>
                    <a:cs typeface="Inter" panose="02000503000000020004" charset="0"/>
                  </a:rPr>
                  <a:t>01</a:t>
                </a:r>
                <a:endParaRPr lang="en-US" altLang="zh-CN" sz="2000" b="1">
                  <a:solidFill>
                    <a:schemeClr val="lt1"/>
                  </a:solidFill>
                  <a:latin typeface="Inter" panose="02000503000000020004" charset="0"/>
                  <a:ea typeface="Inter" panose="02000503000000020004" charset="0"/>
                  <a:cs typeface="Inter" panose="02000503000000020004" charset="0"/>
                </a:endParaRPr>
              </a:p>
            </p:txBody>
          </p:sp>
        </p:grpSp>
        <p:sp>
          <p:nvSpPr>
            <p:cNvPr id="87" name="文本框 86"/>
            <p:cNvSpPr txBox="1"/>
            <p:nvPr>
              <p:custDataLst>
                <p:tags r:id="rId3"/>
              </p:custDataLst>
            </p:nvPr>
          </p:nvSpPr>
          <p:spPr>
            <a:xfrm>
              <a:off x="7892" y="5090"/>
              <a:ext cx="5683" cy="628"/>
            </a:xfrm>
            <a:prstGeom prst="rect">
              <a:avLst/>
            </a:prstGeom>
            <a:noFill/>
          </p:spPr>
          <p:txBody>
            <a:bodyPr wrap="square" rtlCol="0">
              <a:spAutoFit/>
            </a:bodyPr>
            <a:p>
              <a:pPr algn="l"/>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CHƯƠNG 1: TỔNG QUAN</a:t>
              </a:r>
              <a:endPar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endParaRPr>
            </a:p>
          </p:txBody>
        </p:sp>
      </p:grpSp>
      <p:grpSp>
        <p:nvGrpSpPr>
          <p:cNvPr id="109" name="组合 108"/>
          <p:cNvGrpSpPr/>
          <p:nvPr/>
        </p:nvGrpSpPr>
        <p:grpSpPr>
          <a:xfrm rot="0">
            <a:off x="2544445" y="2191385"/>
            <a:ext cx="8482965" cy="720090"/>
            <a:chOff x="7704" y="4833"/>
            <a:chExt cx="7461" cy="1134"/>
          </a:xfrm>
        </p:grpSpPr>
        <p:sp>
          <p:nvSpPr>
            <p:cNvPr id="110" name="矩形 109"/>
            <p:cNvSpPr/>
            <p:nvPr/>
          </p:nvSpPr>
          <p:spPr>
            <a:xfrm>
              <a:off x="7704" y="4946"/>
              <a:ext cx="7461" cy="907"/>
            </a:xfrm>
            <a:prstGeom prst="rect">
              <a:avLst/>
            </a:prstGeom>
            <a:solidFill>
              <a:schemeClr val="accent1">
                <a:lumMod val="20000"/>
                <a:lumOff val="80000"/>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grpSp>
          <p:nvGrpSpPr>
            <p:cNvPr id="111" name="组合 110"/>
            <p:cNvGrpSpPr/>
            <p:nvPr/>
          </p:nvGrpSpPr>
          <p:grpSpPr>
            <a:xfrm rot="0">
              <a:off x="13898" y="4833"/>
              <a:ext cx="1073" cy="1134"/>
              <a:chOff x="5854" y="6813"/>
              <a:chExt cx="1073" cy="1134"/>
            </a:xfrm>
          </p:grpSpPr>
          <p:sp>
            <p:nvSpPr>
              <p:cNvPr id="112" name="矩形 111"/>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sp>
            <p:nvSpPr>
              <p:cNvPr id="113" name="文本框 112"/>
              <p:cNvSpPr txBox="1"/>
              <p:nvPr>
                <p:custDataLst>
                  <p:tags r:id="rId4"/>
                </p:custDataLst>
              </p:nvPr>
            </p:nvSpPr>
            <p:spPr>
              <a:xfrm>
                <a:off x="5854" y="7070"/>
                <a:ext cx="1073" cy="628"/>
              </a:xfrm>
              <a:prstGeom prst="rect">
                <a:avLst/>
              </a:prstGeom>
              <a:noFill/>
            </p:spPr>
            <p:txBody>
              <a:bodyPr wrap="square" rtlCol="0">
                <a:spAutoFit/>
              </a:bodyPr>
              <a:p>
                <a:pPr algn="ctr"/>
                <a:r>
                  <a:rPr lang="en-US" altLang="zh-CN" sz="2000" b="1">
                    <a:solidFill>
                      <a:schemeClr val="lt1"/>
                    </a:solidFill>
                    <a:latin typeface="Inter" panose="02000503000000020004" charset="0"/>
                    <a:ea typeface="Inter" panose="02000503000000020004" charset="0"/>
                    <a:cs typeface="Inter" panose="02000503000000020004" charset="0"/>
                  </a:rPr>
                  <a:t>02</a:t>
                </a:r>
                <a:endParaRPr lang="en-US" altLang="zh-CN" sz="2000" b="1">
                  <a:solidFill>
                    <a:schemeClr val="lt1"/>
                  </a:solidFill>
                  <a:latin typeface="Inter" panose="02000503000000020004" charset="0"/>
                  <a:ea typeface="Inter" panose="02000503000000020004" charset="0"/>
                  <a:cs typeface="Inter" panose="02000503000000020004" charset="0"/>
                </a:endParaRPr>
              </a:p>
            </p:txBody>
          </p:sp>
        </p:grpSp>
        <p:sp>
          <p:nvSpPr>
            <p:cNvPr id="114" name="文本框 113"/>
            <p:cNvSpPr txBox="1"/>
            <p:nvPr>
              <p:custDataLst>
                <p:tags r:id="rId5"/>
              </p:custDataLst>
            </p:nvPr>
          </p:nvSpPr>
          <p:spPr>
            <a:xfrm>
              <a:off x="7892" y="5090"/>
              <a:ext cx="5804" cy="628"/>
            </a:xfrm>
            <a:prstGeom prst="rect">
              <a:avLst/>
            </a:prstGeom>
            <a:noFill/>
          </p:spPr>
          <p:txBody>
            <a:bodyPr wrap="square" rtlCol="0">
              <a:spAutoFit/>
            </a:bodyPr>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CHƯƠNG 2: NGHIÊN CỨU LÝ THUYẾT</a:t>
              </a:r>
              <a:endPar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endParaRPr>
            </a:p>
          </p:txBody>
        </p:sp>
      </p:grpSp>
      <p:grpSp>
        <p:nvGrpSpPr>
          <p:cNvPr id="117" name="组合 116"/>
          <p:cNvGrpSpPr/>
          <p:nvPr/>
        </p:nvGrpSpPr>
        <p:grpSpPr>
          <a:xfrm rot="0">
            <a:off x="2545080" y="3202940"/>
            <a:ext cx="8832215" cy="720090"/>
            <a:chOff x="7704" y="4881"/>
            <a:chExt cx="7461" cy="1134"/>
          </a:xfrm>
        </p:grpSpPr>
        <p:sp>
          <p:nvSpPr>
            <p:cNvPr id="118" name="矩形 117"/>
            <p:cNvSpPr/>
            <p:nvPr/>
          </p:nvSpPr>
          <p:spPr>
            <a:xfrm>
              <a:off x="7704" y="4946"/>
              <a:ext cx="7461"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grpSp>
          <p:nvGrpSpPr>
            <p:cNvPr id="119" name="组合 118"/>
            <p:cNvGrpSpPr/>
            <p:nvPr/>
          </p:nvGrpSpPr>
          <p:grpSpPr>
            <a:xfrm rot="0">
              <a:off x="13652" y="4881"/>
              <a:ext cx="1073" cy="1134"/>
              <a:chOff x="5608" y="6861"/>
              <a:chExt cx="1073" cy="1134"/>
            </a:xfrm>
          </p:grpSpPr>
          <p:sp>
            <p:nvSpPr>
              <p:cNvPr id="120" name="矩形 119"/>
              <p:cNvSpPr/>
              <p:nvPr/>
            </p:nvSpPr>
            <p:spPr>
              <a:xfrm>
                <a:off x="5635" y="6861"/>
                <a:ext cx="979"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sp>
            <p:nvSpPr>
              <p:cNvPr id="121" name="文本框 120"/>
              <p:cNvSpPr txBox="1"/>
              <p:nvPr>
                <p:custDataLst>
                  <p:tags r:id="rId6"/>
                </p:custDataLst>
              </p:nvPr>
            </p:nvSpPr>
            <p:spPr>
              <a:xfrm>
                <a:off x="5608" y="7066"/>
                <a:ext cx="1073" cy="628"/>
              </a:xfrm>
              <a:prstGeom prst="rect">
                <a:avLst/>
              </a:prstGeom>
              <a:noFill/>
            </p:spPr>
            <p:txBody>
              <a:bodyPr wrap="square" rtlCol="0">
                <a:spAutoFit/>
              </a:bodyPr>
              <a:p>
                <a:pPr algn="ctr"/>
                <a:r>
                  <a:rPr lang="en-US" altLang="zh-CN" sz="2000" b="1">
                    <a:solidFill>
                      <a:schemeClr val="lt1"/>
                    </a:solidFill>
                    <a:latin typeface="Inter" panose="02000503000000020004" charset="0"/>
                    <a:ea typeface="Inter" panose="02000503000000020004" charset="0"/>
                    <a:cs typeface="Inter" panose="02000503000000020004" charset="0"/>
                  </a:rPr>
                  <a:t>03</a:t>
                </a:r>
                <a:endParaRPr lang="en-US" altLang="zh-CN" sz="2000" b="1">
                  <a:solidFill>
                    <a:schemeClr val="lt1"/>
                  </a:solidFill>
                  <a:latin typeface="Inter" panose="02000503000000020004" charset="0"/>
                  <a:ea typeface="Inter" panose="02000503000000020004" charset="0"/>
                  <a:cs typeface="Inter" panose="02000503000000020004" charset="0"/>
                </a:endParaRPr>
              </a:p>
            </p:txBody>
          </p:sp>
        </p:grpSp>
        <p:sp>
          <p:nvSpPr>
            <p:cNvPr id="122" name="文本框 121"/>
            <p:cNvSpPr txBox="1"/>
            <p:nvPr>
              <p:custDataLst>
                <p:tags r:id="rId7"/>
              </p:custDataLst>
            </p:nvPr>
          </p:nvSpPr>
          <p:spPr>
            <a:xfrm>
              <a:off x="7892" y="5090"/>
              <a:ext cx="4712" cy="628"/>
            </a:xfrm>
            <a:prstGeom prst="rect">
              <a:avLst/>
            </a:prstGeom>
            <a:noFill/>
          </p:spPr>
          <p:txBody>
            <a:bodyPr wrap="square" rtlCol="0">
              <a:spAutoFit/>
            </a:bodyPr>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CHƯƠNG 3: HIỆN THỰC HÓA NGHIÊN CỨU</a:t>
              </a:r>
              <a:endPar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endParaRPr>
            </a:p>
          </p:txBody>
        </p:sp>
      </p:grpSp>
      <p:grpSp>
        <p:nvGrpSpPr>
          <p:cNvPr id="125" name="组合 124"/>
          <p:cNvGrpSpPr/>
          <p:nvPr/>
        </p:nvGrpSpPr>
        <p:grpSpPr>
          <a:xfrm rot="0">
            <a:off x="2544445" y="4153535"/>
            <a:ext cx="8832215" cy="720090"/>
            <a:chOff x="5533" y="4833"/>
            <a:chExt cx="9632" cy="1134"/>
          </a:xfrm>
        </p:grpSpPr>
        <p:sp>
          <p:nvSpPr>
            <p:cNvPr id="126" name="矩形 125"/>
            <p:cNvSpPr/>
            <p:nvPr/>
          </p:nvSpPr>
          <p:spPr>
            <a:xfrm>
              <a:off x="5533" y="4946"/>
              <a:ext cx="9632"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grpSp>
          <p:nvGrpSpPr>
            <p:cNvPr id="127" name="组合 126"/>
            <p:cNvGrpSpPr/>
            <p:nvPr/>
          </p:nvGrpSpPr>
          <p:grpSpPr>
            <a:xfrm rot="0">
              <a:off x="13248" y="4833"/>
              <a:ext cx="1263" cy="1134"/>
              <a:chOff x="5204" y="6813"/>
              <a:chExt cx="1263" cy="1134"/>
            </a:xfrm>
          </p:grpSpPr>
          <p:sp>
            <p:nvSpPr>
              <p:cNvPr id="128" name="矩形 127"/>
              <p:cNvSpPr/>
              <p:nvPr/>
            </p:nvSpPr>
            <p:spPr>
              <a:xfrm>
                <a:off x="5204" y="6813"/>
                <a:ext cx="1263"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sp>
            <p:nvSpPr>
              <p:cNvPr id="129" name="文本框 128"/>
              <p:cNvSpPr txBox="1"/>
              <p:nvPr>
                <p:custDataLst>
                  <p:tags r:id="rId8"/>
                </p:custDataLst>
              </p:nvPr>
            </p:nvSpPr>
            <p:spPr>
              <a:xfrm>
                <a:off x="5300" y="7036"/>
                <a:ext cx="1073" cy="628"/>
              </a:xfrm>
              <a:prstGeom prst="rect">
                <a:avLst/>
              </a:prstGeom>
              <a:noFill/>
            </p:spPr>
            <p:txBody>
              <a:bodyPr wrap="square" rtlCol="0">
                <a:spAutoFit/>
              </a:bodyPr>
              <a:p>
                <a:pPr algn="ctr"/>
                <a:r>
                  <a:rPr lang="en-US" altLang="zh-CN" sz="2000" b="1">
                    <a:solidFill>
                      <a:schemeClr val="lt1"/>
                    </a:solidFill>
                    <a:latin typeface="Inter" panose="02000503000000020004" charset="0"/>
                    <a:ea typeface="Inter" panose="02000503000000020004" charset="0"/>
                    <a:cs typeface="Inter" panose="02000503000000020004" charset="0"/>
                  </a:rPr>
                  <a:t>04</a:t>
                </a:r>
                <a:endParaRPr lang="en-US" altLang="zh-CN" sz="2000" b="1">
                  <a:solidFill>
                    <a:schemeClr val="lt1"/>
                  </a:solidFill>
                  <a:latin typeface="Inter" panose="02000503000000020004" charset="0"/>
                  <a:ea typeface="Inter" panose="02000503000000020004" charset="0"/>
                  <a:cs typeface="Inter" panose="02000503000000020004" charset="0"/>
                </a:endParaRPr>
              </a:p>
            </p:txBody>
          </p:sp>
        </p:grpSp>
        <p:sp>
          <p:nvSpPr>
            <p:cNvPr id="130" name="文本框 129"/>
            <p:cNvSpPr txBox="1"/>
            <p:nvPr>
              <p:custDataLst>
                <p:tags r:id="rId9"/>
              </p:custDataLst>
            </p:nvPr>
          </p:nvSpPr>
          <p:spPr>
            <a:xfrm>
              <a:off x="5533" y="5090"/>
              <a:ext cx="6546" cy="628"/>
            </a:xfrm>
            <a:prstGeom prst="rect">
              <a:avLst/>
            </a:prstGeom>
            <a:noFill/>
          </p:spPr>
          <p:txBody>
            <a:bodyPr wrap="square" rtlCol="0">
              <a:spAutoFit/>
            </a:bodyPr>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    CHƯƠNG 4: KẾT QUẢ NGHIÊN CỨU</a:t>
              </a:r>
              <a:endPar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endParaRPr>
            </a:p>
          </p:txBody>
        </p:sp>
      </p:grpSp>
      <p:grpSp>
        <p:nvGrpSpPr>
          <p:cNvPr id="133" name="组合 132"/>
          <p:cNvGrpSpPr/>
          <p:nvPr/>
        </p:nvGrpSpPr>
        <p:grpSpPr>
          <a:xfrm rot="0">
            <a:off x="2545080" y="5206365"/>
            <a:ext cx="8832215" cy="848360"/>
            <a:chOff x="7704" y="4867"/>
            <a:chExt cx="7461" cy="1336"/>
          </a:xfrm>
        </p:grpSpPr>
        <p:sp>
          <p:nvSpPr>
            <p:cNvPr id="134" name="矩形 133"/>
            <p:cNvSpPr/>
            <p:nvPr/>
          </p:nvSpPr>
          <p:spPr>
            <a:xfrm>
              <a:off x="7704" y="4946"/>
              <a:ext cx="7461"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grpSp>
          <p:nvGrpSpPr>
            <p:cNvPr id="135" name="组合 134"/>
            <p:cNvGrpSpPr/>
            <p:nvPr/>
          </p:nvGrpSpPr>
          <p:grpSpPr>
            <a:xfrm rot="0">
              <a:off x="13669" y="4867"/>
              <a:ext cx="1073" cy="1134"/>
              <a:chOff x="5625" y="6847"/>
              <a:chExt cx="1073" cy="1134"/>
            </a:xfrm>
          </p:grpSpPr>
          <p:sp>
            <p:nvSpPr>
              <p:cNvPr id="136" name="矩形 135"/>
              <p:cNvSpPr/>
              <p:nvPr/>
            </p:nvSpPr>
            <p:spPr>
              <a:xfrm>
                <a:off x="5636" y="6847"/>
                <a:ext cx="978"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cs typeface="Inter" panose="02000503000000020004" charset="0"/>
                </a:endParaRPr>
              </a:p>
            </p:txBody>
          </p:sp>
          <p:sp>
            <p:nvSpPr>
              <p:cNvPr id="137" name="文本框 136"/>
              <p:cNvSpPr txBox="1"/>
              <p:nvPr>
                <p:custDataLst>
                  <p:tags r:id="rId10"/>
                </p:custDataLst>
              </p:nvPr>
            </p:nvSpPr>
            <p:spPr>
              <a:xfrm>
                <a:off x="5625" y="7070"/>
                <a:ext cx="1073" cy="628"/>
              </a:xfrm>
              <a:prstGeom prst="rect">
                <a:avLst/>
              </a:prstGeom>
              <a:noFill/>
            </p:spPr>
            <p:txBody>
              <a:bodyPr wrap="square" rtlCol="0">
                <a:spAutoFit/>
              </a:bodyPr>
              <a:p>
                <a:pPr algn="ctr"/>
                <a:r>
                  <a:rPr lang="en-US" altLang="zh-CN" sz="2000" b="1">
                    <a:solidFill>
                      <a:schemeClr val="lt1"/>
                    </a:solidFill>
                    <a:latin typeface="Inter" panose="02000503000000020004" charset="0"/>
                    <a:ea typeface="Inter" panose="02000503000000020004" charset="0"/>
                    <a:cs typeface="Inter" panose="02000503000000020004" charset="0"/>
                  </a:rPr>
                  <a:t>05</a:t>
                </a:r>
                <a:endParaRPr lang="en-US" altLang="zh-CN" sz="2000" b="1">
                  <a:solidFill>
                    <a:schemeClr val="lt1"/>
                  </a:solidFill>
                  <a:latin typeface="Inter" panose="02000503000000020004" charset="0"/>
                  <a:ea typeface="Inter" panose="02000503000000020004" charset="0"/>
                  <a:cs typeface="Inter" panose="02000503000000020004" charset="0"/>
                </a:endParaRPr>
              </a:p>
            </p:txBody>
          </p:sp>
        </p:grpSp>
        <p:sp>
          <p:nvSpPr>
            <p:cNvPr id="138" name="文本框 137"/>
            <p:cNvSpPr txBox="1"/>
            <p:nvPr>
              <p:custDataLst>
                <p:tags r:id="rId11"/>
              </p:custDataLst>
            </p:nvPr>
          </p:nvSpPr>
          <p:spPr>
            <a:xfrm>
              <a:off x="7892" y="5090"/>
              <a:ext cx="5777" cy="1113"/>
            </a:xfrm>
            <a:prstGeom prst="rect">
              <a:avLst/>
            </a:prstGeom>
            <a:noFill/>
          </p:spPr>
          <p:txBody>
            <a:bodyPr wrap="square" rtlCol="0">
              <a:spAutoFit/>
            </a:bodyPr>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CHƯƠNG 5: KẾT LUẬN VÀ HƯỚNG PHÁT TRIỂN</a:t>
              </a:r>
              <a:endPar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endParaRPr>
            </a:p>
          </p:txBody>
        </p:sp>
      </p:grpSp>
    </p:spTree>
    <p:custDataLst>
      <p:tags r:id="rId1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9" name="Text Box 8"/>
          <p:cNvSpPr txBox="1"/>
          <p:nvPr/>
        </p:nvSpPr>
        <p:spPr>
          <a:xfrm>
            <a:off x="3693160" y="292100"/>
            <a:ext cx="560578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4: KẾT QUẢ NGHIÊN CỨU</a:t>
            </a:r>
            <a:endParaRPr lang="en-US" sz="2000">
              <a:solidFill>
                <a:schemeClr val="accent1"/>
              </a:solidFill>
              <a:effectLst>
                <a:outerShdw blurRad="38100" dist="25400" dir="5400000" algn="ctr" rotWithShape="0">
                  <a:srgbClr val="6E747A">
                    <a:alpha val="43000"/>
                  </a:srgbClr>
                </a:outerShdw>
              </a:effectLst>
            </a:endParaRPr>
          </a:p>
        </p:txBody>
      </p:sp>
      <p:sp>
        <p:nvSpPr>
          <p:cNvPr id="10" name="Snip Same Side Corner Rectangle 9"/>
          <p:cNvSpPr/>
          <p:nvPr/>
        </p:nvSpPr>
        <p:spPr>
          <a:xfrm>
            <a:off x="736600" y="800100"/>
            <a:ext cx="5169535" cy="5723255"/>
          </a:xfrm>
          <a:prstGeom prst="snip2SameRect">
            <a:avLst>
              <a:gd name="adj1" fmla="val 13857"/>
              <a:gd name="adj2" fmla="val 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Snip Same Side Corner Rectangle 3"/>
          <p:cNvSpPr/>
          <p:nvPr/>
        </p:nvSpPr>
        <p:spPr>
          <a:xfrm>
            <a:off x="6490970" y="845185"/>
            <a:ext cx="5219700" cy="5678805"/>
          </a:xfrm>
          <a:prstGeom prst="snip2SameRect">
            <a:avLst>
              <a:gd name="adj1" fmla="val 13857"/>
              <a:gd name="adj2" fmla="val 0"/>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Text Box 6"/>
          <p:cNvSpPr txBox="1"/>
          <p:nvPr/>
        </p:nvSpPr>
        <p:spPr>
          <a:xfrm>
            <a:off x="2122805" y="937260"/>
            <a:ext cx="2151380" cy="368300"/>
          </a:xfrm>
          <a:prstGeom prst="rect">
            <a:avLst/>
          </a:prstGeom>
          <a:noFill/>
        </p:spPr>
        <p:txBody>
          <a:bodyPr wrap="square" rtlCol="0">
            <a:spAutoFit/>
          </a:bodyPr>
          <a:p>
            <a:r>
              <a:rPr lang="en-US">
                <a:solidFill>
                  <a:schemeClr val="bg1"/>
                </a:solidFill>
              </a:rPr>
              <a:t>TRANG QUẢN TRỊ</a:t>
            </a:r>
            <a:endParaRPr lang="en-US">
              <a:solidFill>
                <a:schemeClr val="bg1"/>
              </a:solidFill>
            </a:endParaRPr>
          </a:p>
        </p:txBody>
      </p:sp>
      <p:sp>
        <p:nvSpPr>
          <p:cNvPr id="8" name="Text Box 7"/>
          <p:cNvSpPr txBox="1"/>
          <p:nvPr/>
        </p:nvSpPr>
        <p:spPr>
          <a:xfrm>
            <a:off x="1059815" y="1490980"/>
            <a:ext cx="4495800" cy="4836795"/>
          </a:xfrm>
          <a:prstGeom prst="rect">
            <a:avLst/>
          </a:prstGeom>
          <a:noFill/>
        </p:spPr>
        <p:txBody>
          <a:bodyPr wrap="square" rtlCol="0">
            <a:noAutofit/>
          </a:bodyPr>
          <a:p>
            <a:pPr indent="457200" algn="just"/>
            <a:r>
              <a:rPr lang="en-US">
                <a:solidFill>
                  <a:schemeClr val="bg1"/>
                </a:solidFill>
                <a:sym typeface="+mn-ea"/>
              </a:rPr>
              <a:t>Thiết kế thành công trang quản trị .Các chức năng này giúp cho người quản trị có thể thêm cập nhật sản phẩm hoặc xóa nó đi, đều này giúp cho người quản trị dễ dàng theo dõi và quản lý các sản phẩm có mặt trên trang web hiện tại.</a:t>
            </a:r>
            <a:endParaRPr lang="en-US">
              <a:solidFill>
                <a:schemeClr val="bg1"/>
              </a:solidFill>
            </a:endParaRPr>
          </a:p>
          <a:p>
            <a:pPr algn="just"/>
            <a:r>
              <a:rPr lang="en-US">
                <a:solidFill>
                  <a:schemeClr val="bg1"/>
                </a:solidFill>
                <a:sym typeface="+mn-ea"/>
              </a:rPr>
              <a:t>Điều chỉnh cơ sở dữ liệu để giảm thiểu độ trễ trong truy vấn và tăng tốc độ truy cập dữ liệu.</a:t>
            </a:r>
            <a:endParaRPr lang="en-US">
              <a:solidFill>
                <a:schemeClr val="bg1"/>
              </a:solidFill>
            </a:endParaRPr>
          </a:p>
          <a:p>
            <a:pPr algn="just"/>
            <a:endParaRPr lang="en-US">
              <a:solidFill>
                <a:schemeClr val="bg1"/>
              </a:solidFill>
            </a:endParaRPr>
          </a:p>
          <a:p>
            <a:pPr indent="457200" algn="just"/>
            <a:r>
              <a:rPr lang="en-US">
                <a:solidFill>
                  <a:schemeClr val="bg1"/>
                </a:solidFill>
                <a:sym typeface="+mn-ea"/>
              </a:rPr>
              <a:t>Chức năng hiển thị, thêm và cập nhật sản phẩm:  Thiết kế giao diện dành cho người quản trị dễ sử dụng, giúp người quản trị dễ dàng tương tác với trang web và quản lý sản phẩm dễ dàng hơn.</a:t>
            </a:r>
            <a:endParaRPr lang="en-US">
              <a:solidFill>
                <a:schemeClr val="bg1"/>
              </a:solidFill>
            </a:endParaRPr>
          </a:p>
          <a:p>
            <a:pPr algn="just"/>
            <a:endParaRPr lang="en-US"/>
          </a:p>
        </p:txBody>
      </p:sp>
      <p:sp>
        <p:nvSpPr>
          <p:cNvPr id="11" name="Text Box 10"/>
          <p:cNvSpPr txBox="1"/>
          <p:nvPr/>
        </p:nvSpPr>
        <p:spPr>
          <a:xfrm>
            <a:off x="8014335" y="945515"/>
            <a:ext cx="2357120" cy="368300"/>
          </a:xfrm>
          <a:prstGeom prst="rect">
            <a:avLst/>
          </a:prstGeom>
          <a:noFill/>
        </p:spPr>
        <p:txBody>
          <a:bodyPr wrap="square" rtlCol="0">
            <a:spAutoFit/>
          </a:bodyPr>
          <a:p>
            <a:r>
              <a:rPr lang="en-US">
                <a:solidFill>
                  <a:schemeClr val="bg1"/>
                </a:solidFill>
              </a:rPr>
              <a:t>TRANG GIAO DIỆN</a:t>
            </a:r>
            <a:endParaRPr lang="en-US">
              <a:solidFill>
                <a:schemeClr val="bg1"/>
              </a:solidFill>
            </a:endParaRPr>
          </a:p>
        </p:txBody>
      </p:sp>
      <p:sp>
        <p:nvSpPr>
          <p:cNvPr id="13" name="Text Box 12"/>
          <p:cNvSpPr txBox="1"/>
          <p:nvPr/>
        </p:nvSpPr>
        <p:spPr>
          <a:xfrm>
            <a:off x="6841490" y="1490345"/>
            <a:ext cx="4557395" cy="4834255"/>
          </a:xfrm>
          <a:prstGeom prst="rect">
            <a:avLst/>
          </a:prstGeom>
          <a:noFill/>
        </p:spPr>
        <p:txBody>
          <a:bodyPr wrap="square" rtlCol="0">
            <a:noAutofit/>
          </a:bodyPr>
          <a:p>
            <a:pPr indent="457200"/>
            <a:r>
              <a:rPr lang="en-US">
                <a:solidFill>
                  <a:schemeClr val="bg1"/>
                </a:solidFill>
                <a:sym typeface="+mn-ea"/>
              </a:rPr>
              <a:t>Thiết kế thành công trang người dùng: Xây dựng thành công một trang web cho người dùng với giao diện đơn giản, dễ tiếp cận với bất cứ người dùng nào.</a:t>
            </a:r>
            <a:endParaRPr lang="en-US">
              <a:solidFill>
                <a:schemeClr val="bg1"/>
              </a:solidFill>
            </a:endParaRPr>
          </a:p>
          <a:p>
            <a:pPr indent="457200"/>
            <a:endParaRPr lang="en-US">
              <a:solidFill>
                <a:schemeClr val="bg1"/>
              </a:solidFill>
            </a:endParaRPr>
          </a:p>
          <a:p>
            <a:pPr indent="457200"/>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9" name="Text Box 8"/>
          <p:cNvSpPr txBox="1"/>
          <p:nvPr/>
        </p:nvSpPr>
        <p:spPr>
          <a:xfrm>
            <a:off x="2983230" y="292100"/>
            <a:ext cx="6377305"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5: KẾT LUẬN VÀ HƯỚNG PHÁT TRIỂN</a:t>
            </a:r>
            <a:endParaRPr lang="en-US" sz="2000">
              <a:solidFill>
                <a:schemeClr val="accent1"/>
              </a:solidFill>
              <a:effectLst>
                <a:outerShdw blurRad="38100" dist="25400" dir="5400000" algn="ctr" rotWithShape="0">
                  <a:srgbClr val="6E747A">
                    <a:alpha val="43000"/>
                  </a:srgbClr>
                </a:outerShdw>
              </a:effectLst>
            </a:endParaRPr>
          </a:p>
        </p:txBody>
      </p:sp>
      <p:sp>
        <p:nvSpPr>
          <p:cNvPr id="4" name="Rounded Rectangle 3"/>
          <p:cNvSpPr/>
          <p:nvPr/>
        </p:nvSpPr>
        <p:spPr>
          <a:xfrm>
            <a:off x="4547870" y="1295400"/>
            <a:ext cx="3096260" cy="799465"/>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KẾT QUẢ ĐẠT ĐƯỢC</a:t>
            </a:r>
            <a:endParaRPr lang="en-US" b="1"/>
          </a:p>
        </p:txBody>
      </p:sp>
      <p:cxnSp>
        <p:nvCxnSpPr>
          <p:cNvPr id="20" name="Straight Arrow Connector 19"/>
          <p:cNvCxnSpPr/>
          <p:nvPr/>
        </p:nvCxnSpPr>
        <p:spPr>
          <a:xfrm flipH="1">
            <a:off x="1955800" y="2094865"/>
            <a:ext cx="41402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p:nvPr/>
        </p:nvCxnSpPr>
        <p:spPr>
          <a:xfrm flipH="1">
            <a:off x="4749800" y="2094865"/>
            <a:ext cx="13462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a:off x="6096000" y="2094865"/>
            <a:ext cx="1762125"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p:nvPr/>
        </p:nvCxnSpPr>
        <p:spPr>
          <a:xfrm>
            <a:off x="6096000" y="2094865"/>
            <a:ext cx="45466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 name="Rounded Rectangle 6"/>
          <p:cNvSpPr/>
          <p:nvPr/>
        </p:nvSpPr>
        <p:spPr>
          <a:xfrm>
            <a:off x="641985" y="3164205"/>
            <a:ext cx="2362200" cy="3289935"/>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Hiểu rõ hơn về những công cụ để sử dụng xây dựng và tạo nên 1 trang website: Visual Studio Code và MySQL.</a:t>
            </a:r>
            <a:endParaRPr lang="en-US"/>
          </a:p>
        </p:txBody>
      </p:sp>
      <p:sp>
        <p:nvSpPr>
          <p:cNvPr id="8" name="Rounded Rectangle 7"/>
          <p:cNvSpPr/>
          <p:nvPr/>
        </p:nvSpPr>
        <p:spPr>
          <a:xfrm>
            <a:off x="3592195" y="3164840"/>
            <a:ext cx="2378710" cy="3289300"/>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Tìm hiểu sâu hơn RESTful API cùng với các ngôn ngữ là HTML, CSS, JS và môi trường NodeJS.</a:t>
            </a:r>
            <a:endParaRPr lang="en-US"/>
          </a:p>
        </p:txBody>
      </p:sp>
      <p:sp>
        <p:nvSpPr>
          <p:cNvPr id="10" name="Rounded Rectangle 9"/>
          <p:cNvSpPr/>
          <p:nvPr/>
        </p:nvSpPr>
        <p:spPr>
          <a:xfrm>
            <a:off x="6614160" y="3229610"/>
            <a:ext cx="2336165" cy="3224530"/>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Giao diện website đơn giản và thân thiện cho người dùng dễ sử dụng.</a:t>
            </a:r>
            <a:endParaRPr lang="en-US"/>
          </a:p>
        </p:txBody>
      </p:sp>
      <p:sp>
        <p:nvSpPr>
          <p:cNvPr id="11" name="Rounded Rectangle 10"/>
          <p:cNvSpPr/>
          <p:nvPr/>
        </p:nvSpPr>
        <p:spPr>
          <a:xfrm>
            <a:off x="9593580" y="3239135"/>
            <a:ext cx="2178685" cy="3215005"/>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Hiểu thêm được về thị trường thương mại điện tử và những nhu cầu thiết yếu của người tiêu dùng.</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9" name="Text Box 8"/>
          <p:cNvSpPr txBox="1"/>
          <p:nvPr/>
        </p:nvSpPr>
        <p:spPr>
          <a:xfrm>
            <a:off x="2983230" y="292100"/>
            <a:ext cx="6377305"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5: KẾT LUẬN VÀ HƯỚNG PHÁT TRIỂN</a:t>
            </a:r>
            <a:endParaRPr lang="en-US" sz="2000">
              <a:solidFill>
                <a:schemeClr val="accent1"/>
              </a:solidFill>
              <a:effectLst>
                <a:outerShdw blurRad="38100" dist="25400" dir="5400000" algn="ctr" rotWithShape="0">
                  <a:srgbClr val="6E747A">
                    <a:alpha val="43000"/>
                  </a:srgbClr>
                </a:outerShdw>
              </a:effectLst>
            </a:endParaRPr>
          </a:p>
        </p:txBody>
      </p:sp>
      <p:sp>
        <p:nvSpPr>
          <p:cNvPr id="4" name="Rounded Rectangle 3"/>
          <p:cNvSpPr/>
          <p:nvPr/>
        </p:nvSpPr>
        <p:spPr>
          <a:xfrm>
            <a:off x="4547870" y="1295400"/>
            <a:ext cx="3096260" cy="799465"/>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t>HƯỚNG PHÁT TRIỂN</a:t>
            </a:r>
            <a:endParaRPr lang="en-US" b="1"/>
          </a:p>
        </p:txBody>
      </p:sp>
      <p:cxnSp>
        <p:nvCxnSpPr>
          <p:cNvPr id="20" name="Straight Arrow Connector 19"/>
          <p:cNvCxnSpPr/>
          <p:nvPr/>
        </p:nvCxnSpPr>
        <p:spPr>
          <a:xfrm flipH="1">
            <a:off x="1955800" y="2094865"/>
            <a:ext cx="41402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p:nvPr/>
        </p:nvCxnSpPr>
        <p:spPr>
          <a:xfrm flipH="1">
            <a:off x="4749800" y="2094865"/>
            <a:ext cx="13462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a:off x="6096000" y="2094865"/>
            <a:ext cx="1762125"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p:nvPr/>
        </p:nvCxnSpPr>
        <p:spPr>
          <a:xfrm>
            <a:off x="6096000" y="2094865"/>
            <a:ext cx="4546600" cy="10077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 name="Rounded Rectangle 6"/>
          <p:cNvSpPr/>
          <p:nvPr/>
        </p:nvSpPr>
        <p:spPr>
          <a:xfrm>
            <a:off x="641985" y="3164205"/>
            <a:ext cx="2362200" cy="3289935"/>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Sẽ cập nhật thêm phần đăng ký và đăng nhập cho người dùng.</a:t>
            </a:r>
            <a:endParaRPr lang="en-US"/>
          </a:p>
        </p:txBody>
      </p:sp>
      <p:sp>
        <p:nvSpPr>
          <p:cNvPr id="8" name="Rounded Rectangle 7"/>
          <p:cNvSpPr/>
          <p:nvPr/>
        </p:nvSpPr>
        <p:spPr>
          <a:xfrm>
            <a:off x="3592195" y="3164840"/>
            <a:ext cx="2378710" cy="3289300"/>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Tạo ra mục thanh toán cho khách hàng</a:t>
            </a:r>
            <a:endParaRPr lang="en-US"/>
          </a:p>
        </p:txBody>
      </p:sp>
      <p:sp>
        <p:nvSpPr>
          <p:cNvPr id="10" name="Rounded Rectangle 9"/>
          <p:cNvSpPr/>
          <p:nvPr/>
        </p:nvSpPr>
        <p:spPr>
          <a:xfrm>
            <a:off x="6717030" y="3229610"/>
            <a:ext cx="2336165" cy="3224530"/>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Kết nối được thêm nhiều cơ sở dữ liệu để trang web được mở rộng hơn.</a:t>
            </a:r>
            <a:endParaRPr lang="en-US"/>
          </a:p>
        </p:txBody>
      </p:sp>
      <p:sp>
        <p:nvSpPr>
          <p:cNvPr id="11" name="Rounded Rectangle 10"/>
          <p:cNvSpPr/>
          <p:nvPr/>
        </p:nvSpPr>
        <p:spPr>
          <a:xfrm>
            <a:off x="9488170" y="3229610"/>
            <a:ext cx="2336165" cy="3224530"/>
          </a:xfrm>
          <a:prstGeom prst="roundRect">
            <a:avLst/>
          </a:prstGeom>
          <a:solidFill>
            <a:schemeClr val="accent2">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en-US"/>
              <a:t>Chỉnh sửa giao diện và thêm một số chức năng khác cho website.</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5"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6" name="矩形 2"/>
            <p:cNvSpPr/>
            <p:nvPr/>
          </p:nvSpPr>
          <p:spPr>
            <a:xfrm>
              <a:off x="448" y="340"/>
              <a:ext cx="18306" cy="1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pic>
        <p:nvPicPr>
          <p:cNvPr id="4" name="Picture 3" descr="T (1)"/>
          <p:cNvPicPr>
            <a:picLocks noChangeAspect="1"/>
          </p:cNvPicPr>
          <p:nvPr/>
        </p:nvPicPr>
        <p:blipFill>
          <a:blip r:embed="rId1"/>
          <a:stretch>
            <a:fillRect/>
          </a:stretch>
        </p:blipFill>
        <p:spPr>
          <a:xfrm>
            <a:off x="263525" y="696595"/>
            <a:ext cx="6258560" cy="4712970"/>
          </a:xfrm>
          <a:prstGeom prst="rect">
            <a:avLst/>
          </a:prstGeom>
        </p:spPr>
      </p:pic>
      <p:sp>
        <p:nvSpPr>
          <p:cNvPr id="7" name="Rectangles 6"/>
          <p:cNvSpPr/>
          <p:nvPr/>
        </p:nvSpPr>
        <p:spPr>
          <a:xfrm>
            <a:off x="3971290" y="3260090"/>
            <a:ext cx="1677670" cy="1293495"/>
          </a:xfrm>
          <a:prstGeom prst="rect">
            <a:avLst/>
          </a:prstGeom>
          <a:noFill/>
          <a:ln>
            <a:noFill/>
          </a:ln>
        </p:spPr>
        <p:txBody>
          <a:bodyPr wrap="square" rtlCol="0" anchor="t">
            <a:noAutofit/>
          </a:bodyPr>
          <a:p>
            <a:pPr algn="ctr"/>
            <a:r>
              <a:rPr lang="en-US" altLang="zh-CN" sz="8000" b="1">
                <a:solidFill>
                  <a:schemeClr val="tx1"/>
                </a:solidFill>
                <a:effectLst>
                  <a:outerShdw blurRad="38100" dist="19050" dir="2700000" algn="tl" rotWithShape="0">
                    <a:schemeClr val="dk1">
                      <a:alpha val="40000"/>
                    </a:schemeClr>
                  </a:outerShdw>
                </a:effectLst>
                <a:latin typeface="Segoe UI Black" panose="020B0A02040204020203" charset="0"/>
                <a:cs typeface="Segoe UI Black" panose="020B0A02040204020203" charset="0"/>
              </a:rPr>
              <a:t>HE</a:t>
            </a:r>
            <a:endParaRPr lang="en-US" altLang="zh-CN" sz="8000" b="1">
              <a:solidFill>
                <a:schemeClr val="tx1"/>
              </a:solidFill>
              <a:effectLst>
                <a:outerShdw blurRad="38100" dist="19050" dir="2700000" algn="tl" rotWithShape="0">
                  <a:schemeClr val="dk1">
                    <a:alpha val="40000"/>
                  </a:schemeClr>
                </a:outerShdw>
              </a:effectLst>
              <a:latin typeface="Segoe UI Black" panose="020B0A02040204020203" charset="0"/>
              <a:cs typeface="Segoe UI Black" panose="020B0A02040204020203" charset="0"/>
            </a:endParaRPr>
          </a:p>
        </p:txBody>
      </p:sp>
      <p:pic>
        <p:nvPicPr>
          <p:cNvPr id="9" name="Picture 8" descr="Motion Typography"/>
          <p:cNvPicPr>
            <a:picLocks noChangeAspect="1"/>
          </p:cNvPicPr>
          <p:nvPr/>
        </p:nvPicPr>
        <p:blipFill>
          <a:blip r:embed="rId2"/>
          <a:stretch>
            <a:fillRect/>
          </a:stretch>
        </p:blipFill>
        <p:spPr>
          <a:xfrm>
            <a:off x="7780655" y="2976245"/>
            <a:ext cx="1663065" cy="1861185"/>
          </a:xfrm>
          <a:prstGeom prst="rect">
            <a:avLst/>
          </a:prstGeom>
        </p:spPr>
      </p:pic>
      <p:sp>
        <p:nvSpPr>
          <p:cNvPr id="8" name="Rectangles 7"/>
          <p:cNvSpPr/>
          <p:nvPr/>
        </p:nvSpPr>
        <p:spPr>
          <a:xfrm>
            <a:off x="6522085" y="3260090"/>
            <a:ext cx="1755775" cy="1480820"/>
          </a:xfrm>
          <a:prstGeom prst="rect">
            <a:avLst/>
          </a:prstGeom>
          <a:noFill/>
          <a:ln>
            <a:noFill/>
          </a:ln>
        </p:spPr>
        <p:txBody>
          <a:bodyPr wrap="none" rtlCol="0" anchor="t">
            <a:noAutofit/>
          </a:bodyPr>
          <a:p>
            <a:pPr algn="ctr"/>
            <a:r>
              <a:rPr lang="en-US" altLang="zh-CN" sz="8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egoe UI Black" panose="020B0A02040204020203" charset="0"/>
                <a:cs typeface="Segoe UI Black" panose="020B0A02040204020203" charset="0"/>
              </a:rPr>
              <a:t>EN</a:t>
            </a:r>
            <a:endParaRPr lang="en-US" altLang="zh-CN" sz="8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egoe UI Black" panose="020B0A02040204020203" charset="0"/>
              <a:cs typeface="Segoe UI Black" panose="020B0A020402040202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nvSpPr>
        <p:spPr>
          <a:xfrm>
            <a:off x="0" y="635"/>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矩形 38"/>
          <p:cNvSpPr/>
          <p:nvPr/>
        </p:nvSpPr>
        <p:spPr>
          <a:xfrm>
            <a:off x="-635" y="932815"/>
            <a:ext cx="12193270" cy="5925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2" name="Text Box 1"/>
          <p:cNvSpPr txBox="1"/>
          <p:nvPr/>
        </p:nvSpPr>
        <p:spPr>
          <a:xfrm>
            <a:off x="3524885" y="197485"/>
            <a:ext cx="5141595" cy="735330"/>
          </a:xfrm>
          <a:prstGeom prst="rect">
            <a:avLst/>
          </a:prstGeom>
          <a:noFill/>
        </p:spPr>
        <p:txBody>
          <a:bodyPr wrap="square" rtlCol="0">
            <a:noAutofit/>
          </a:bodyPr>
          <a:p>
            <a:r>
              <a:rPr lang="en-US" sz="3200">
                <a:solidFill>
                  <a:schemeClr val="accent1"/>
                </a:solidFill>
                <a:effectLst>
                  <a:outerShdw blurRad="38100" dist="25400" dir="5400000" algn="ctr" rotWithShape="0">
                    <a:srgbClr val="6E747A">
                      <a:alpha val="43000"/>
                    </a:srgbClr>
                  </a:outerShdw>
                </a:effectLst>
              </a:rPr>
              <a:t>CHƯƠNG 1: TỔNG QUAN</a:t>
            </a:r>
            <a:endParaRPr lang="en-US" sz="3200">
              <a:solidFill>
                <a:schemeClr val="accent1"/>
              </a:solidFill>
              <a:effectLst>
                <a:outerShdw blurRad="38100" dist="25400" dir="5400000" algn="ctr" rotWithShape="0">
                  <a:srgbClr val="6E747A">
                    <a:alpha val="43000"/>
                  </a:srgbClr>
                </a:outerShdw>
              </a:effectLst>
            </a:endParaRPr>
          </a:p>
        </p:txBody>
      </p:sp>
      <p:sp>
        <p:nvSpPr>
          <p:cNvPr id="8" name="Flowchart: Terminator 7"/>
          <p:cNvSpPr/>
          <p:nvPr/>
        </p:nvSpPr>
        <p:spPr>
          <a:xfrm>
            <a:off x="5140325" y="1294130"/>
            <a:ext cx="6690360" cy="2425065"/>
          </a:xfrm>
          <a:prstGeom prst="flowChartTerminator">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en-US" sz="1500">
                <a:solidFill>
                  <a:schemeClr val="tx1"/>
                </a:solidFill>
              </a:rPr>
              <a:t>Thị trường thương mại điện tử là một thị trường phát triển ngày càng mạnh mẽ và đang trở thành một phần quan trọng trong hệ thống kinh doanh hiện nay. Đồng thời tạo ra một website bán hàng hiệu quả không những là nơi quảng cáo và trưng bày sản phẩm mà còn là một cửa hàng giao dịch trực tuyến, giúp người tiêu dùng tiếp cận đến sản phẩm nhanh chóng và tiện lợi.</a:t>
            </a:r>
            <a:endParaRPr lang="en-US" sz="1500">
              <a:solidFill>
                <a:schemeClr val="tx1"/>
              </a:solidFill>
            </a:endParaRPr>
          </a:p>
        </p:txBody>
      </p:sp>
      <p:sp>
        <p:nvSpPr>
          <p:cNvPr id="3" name="Flowchart: Terminator 2"/>
          <p:cNvSpPr/>
          <p:nvPr/>
        </p:nvSpPr>
        <p:spPr>
          <a:xfrm>
            <a:off x="5140325" y="4080510"/>
            <a:ext cx="6690360" cy="2425065"/>
          </a:xfrm>
          <a:prstGeom prst="flowChartTerminator">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en-US" sz="1500">
                <a:solidFill>
                  <a:schemeClr val="tx1"/>
                </a:solidFill>
                <a:sym typeface="+mn-ea"/>
              </a:rPr>
              <a:t>Dự án này tập trung vào việc tạo và phát triển một website thương mại điện tử sử dụng Node.js cho phần server; HTML cho giao diện người dùng và RESTFul API để tạo trang những tính năng tương tác với người dùng. Sự kết hợp này không chỉ cung cấp một cơ sở hạ tầng mạnh mẽ và linh hoạt, mà còn tạo ra một giao diện người dùng đáng chú ý với trải nghiệm mua sắm trực tuyến thú vị và thuận tiện.</a:t>
            </a:r>
            <a:endParaRPr lang="en-US" sz="1500">
              <a:solidFill>
                <a:schemeClr val="tx1"/>
              </a:solidFill>
            </a:endParaRPr>
          </a:p>
        </p:txBody>
      </p:sp>
      <p:pic>
        <p:nvPicPr>
          <p:cNvPr id="102" name="Picture 101"/>
          <p:cNvPicPr/>
          <p:nvPr/>
        </p:nvPicPr>
        <p:blipFill>
          <a:blip r:embed="rId1"/>
          <a:stretch>
            <a:fillRect/>
          </a:stretch>
        </p:blipFill>
        <p:spPr>
          <a:xfrm>
            <a:off x="167005" y="1294130"/>
            <a:ext cx="4705985" cy="4572635"/>
          </a:xfrm>
          <a:prstGeom prst="rect">
            <a:avLst/>
          </a:prstGeom>
          <a:noFill/>
          <a:ln w="9525">
            <a:noFill/>
          </a:ln>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3"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2" name="Text Box 1"/>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730885" y="1082040"/>
            <a:ext cx="10780395" cy="3394075"/>
          </a:xfrm>
          <a:prstGeom prst="rect">
            <a:avLst/>
          </a:prstGeom>
          <a:noFill/>
        </p:spPr>
        <p:txBody>
          <a:bodyPr wrap="square" rtlCol="0">
            <a:noAutofit/>
          </a:bodyPr>
          <a:p>
            <a:pPr indent="0" fontAlgn="auto">
              <a:lnSpc>
                <a:spcPct val="150000"/>
              </a:lnSpc>
            </a:pPr>
            <a:r>
              <a:rPr lang="en-US" b="1"/>
              <a:t>2.1 Giới thiệu về ngôn ngữ HTML và CSS</a:t>
            </a:r>
            <a:endParaRPr lang="en-US" b="1"/>
          </a:p>
          <a:p>
            <a:pPr indent="0" fontAlgn="auto">
              <a:lnSpc>
                <a:spcPct val="150000"/>
              </a:lnSpc>
            </a:pPr>
            <a:r>
              <a:rPr lang="en-US" sz="1600" b="1"/>
              <a:t>2.1.1 Giới thiệu về HTML</a:t>
            </a:r>
            <a:endParaRPr lang="en-US" sz="1600" b="1"/>
          </a:p>
          <a:p>
            <a:pPr indent="0" algn="just" fontAlgn="auto">
              <a:lnSpc>
                <a:spcPct val="150000"/>
              </a:lnSpc>
            </a:pPr>
            <a:r>
              <a:rPr lang="en-US"/>
              <a:t>HTML, viết tắt của HyperText Markup Language, là một ngôn ngữ đánh dấu sử dụng để xây dựng và cấu trúc trang web. HTML là một phần quan trọng của bất kỳ trang web nào trên Internet và đóng vai trò quan trọng trong việc định nghĩa cấu trúc và nội dung của trang web. </a:t>
            </a:r>
            <a:endParaRPr lang="en-US"/>
          </a:p>
          <a:p>
            <a:pPr indent="0" algn="just" fontAlgn="auto">
              <a:lnSpc>
                <a:spcPct val="150000"/>
              </a:lnSpc>
            </a:pPr>
            <a:r>
              <a:rPr lang="en-US"/>
              <a:t>HTML (HyperText Markup Language) và CSS (Cascading Style Sheets) thường được kết hợp để điều chỉnh giao diện của web, cùng với Javascript để thêm tính năng tương tác động cho trang web cùng nhau tạo ra trải nghiệm web tốt hơn.</a:t>
            </a:r>
            <a:endParaRPr lang="en-US"/>
          </a:p>
        </p:txBody>
      </p:sp>
      <p:pic>
        <p:nvPicPr>
          <p:cNvPr id="100" name="Picture 99"/>
          <p:cNvPicPr/>
          <p:nvPr/>
        </p:nvPicPr>
        <p:blipFill>
          <a:blip r:embed="rId1"/>
          <a:stretch>
            <a:fillRect/>
          </a:stretch>
        </p:blipFill>
        <p:spPr>
          <a:xfrm>
            <a:off x="4918710" y="4476115"/>
            <a:ext cx="1975485" cy="1750060"/>
          </a:xfrm>
          <a:prstGeom prst="rect">
            <a:avLst/>
          </a:prstGeom>
          <a:noFill/>
          <a:ln w="9525">
            <a:noFill/>
          </a:ln>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0" y="0"/>
            <a:ext cx="12192000" cy="6858000"/>
            <a:chOff x="0" y="0"/>
            <a:chExt cx="19200" cy="10800"/>
          </a:xfrm>
        </p:grpSpPr>
        <p:sp>
          <p:nvSpPr>
            <p:cNvPr id="10" name="矩形 9"/>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11" name="矩形 10"/>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3" name="Text Box 2"/>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4" name="Text Box 3"/>
          <p:cNvSpPr txBox="1"/>
          <p:nvPr/>
        </p:nvSpPr>
        <p:spPr>
          <a:xfrm>
            <a:off x="544830" y="1061720"/>
            <a:ext cx="11203940" cy="5400040"/>
          </a:xfrm>
          <a:prstGeom prst="rect">
            <a:avLst/>
          </a:prstGeom>
          <a:noFill/>
        </p:spPr>
        <p:txBody>
          <a:bodyPr wrap="square" rtlCol="0">
            <a:noAutofit/>
          </a:bodyPr>
          <a:p>
            <a:pPr indent="0" fontAlgn="auto">
              <a:lnSpc>
                <a:spcPct val="150000"/>
              </a:lnSpc>
            </a:pPr>
            <a:r>
              <a:rPr lang="en-US" b="1">
                <a:sym typeface="+mn-ea"/>
              </a:rPr>
              <a:t>2.1 Giới thiệu về ngôn ngữ HTML và CSS</a:t>
            </a:r>
            <a:endParaRPr lang="en-US" b="1"/>
          </a:p>
          <a:p>
            <a:pPr indent="0" fontAlgn="auto">
              <a:lnSpc>
                <a:spcPct val="150000"/>
              </a:lnSpc>
            </a:pPr>
            <a:r>
              <a:rPr lang="en-US" b="1">
                <a:sym typeface="+mn-ea"/>
              </a:rPr>
              <a:t>2.1.1 Giới thiệu về CSS</a:t>
            </a:r>
            <a:endParaRPr lang="en-US" b="1"/>
          </a:p>
          <a:p>
            <a:pPr indent="0" algn="just" fontAlgn="auto">
              <a:lnSpc>
                <a:spcPct val="150000"/>
              </a:lnSpc>
            </a:pPr>
            <a:r>
              <a:rPr lang="en-US"/>
              <a:t>CSS là viết tắt của Cascading Style Sheets, một ngôn ngữ thiết kế đơn giản, xử lý một phần giao diện của trang web. CSS mô tả cách các phần tử HTML hiển thị trên màn hình và các phương tiện khác.</a:t>
            </a:r>
            <a:endParaRPr lang="en-US"/>
          </a:p>
          <a:p>
            <a:pPr indent="0" algn="just" fontAlgn="auto">
              <a:lnSpc>
                <a:spcPct val="150000"/>
              </a:lnSpc>
            </a:pPr>
            <a:r>
              <a:rPr lang="en-US"/>
              <a:t>Sử dụng CSS, chúng ta có thể kiểm soát màu chữ, cỡ chữ, kiểu chữ, khoảng cách giữa các đoạn văn bản, kích thước của các thành phần trên trang web, màu nền, thiết kế bố cục và cách trang web hiển thị trên những màn hình có kích thước khác nhau cũng như hàng loạt hiệu ứng khác.</a:t>
            </a:r>
            <a:endParaRPr lang="en-US"/>
          </a:p>
          <a:p>
            <a:pPr indent="0" algn="just" fontAlgn="auto">
              <a:lnSpc>
                <a:spcPct val="150000"/>
              </a:lnSpc>
            </a:pPr>
            <a:r>
              <a:rPr lang="en-US"/>
              <a:t>Bố cục CSS thường chủ yếu dựa vào hình hộp và mỗi hộp đều chiếm những khoảng trống trên trang web các thuộc tính như:</a:t>
            </a:r>
            <a:endParaRPr lang="en-US"/>
          </a:p>
          <a:p>
            <a:pPr indent="0" algn="just" fontAlgn="auto">
              <a:lnSpc>
                <a:spcPct val="150000"/>
              </a:lnSpc>
            </a:pPr>
            <a:r>
              <a:rPr lang="en-US"/>
              <a:t>Padding: Gồm không gian xung quanh nội dung (ví dụ: xung quanh đoạn văn bản).</a:t>
            </a:r>
            <a:endParaRPr lang="en-US"/>
          </a:p>
          <a:p>
            <a:pPr indent="0" algn="just" fontAlgn="auto">
              <a:lnSpc>
                <a:spcPct val="150000"/>
              </a:lnSpc>
            </a:pPr>
            <a:r>
              <a:rPr lang="en-US"/>
              <a:t>Border: Là đường liền nằm ngay bên ngoài phần đệm.</a:t>
            </a:r>
            <a:endParaRPr lang="en-US"/>
          </a:p>
          <a:p>
            <a:pPr indent="0" algn="just" fontAlgn="auto">
              <a:lnSpc>
                <a:spcPct val="150000"/>
              </a:lnSpc>
            </a:pPr>
            <a:r>
              <a:rPr lang="en-US"/>
              <a:t>Margin: Là khoảng cách xung quanh bên ngoài của phần tử.</a:t>
            </a:r>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16" name="矩形 15"/>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4" name="Text Box 3"/>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20" name="Text Box 19"/>
          <p:cNvSpPr txBox="1"/>
          <p:nvPr/>
        </p:nvSpPr>
        <p:spPr>
          <a:xfrm>
            <a:off x="544830" y="1061720"/>
            <a:ext cx="11203940" cy="3764280"/>
          </a:xfrm>
          <a:prstGeom prst="rect">
            <a:avLst/>
          </a:prstGeom>
          <a:noFill/>
        </p:spPr>
        <p:txBody>
          <a:bodyPr wrap="square" rtlCol="0">
            <a:noAutofit/>
          </a:bodyPr>
          <a:p>
            <a:pPr indent="0" fontAlgn="auto">
              <a:lnSpc>
                <a:spcPct val="150000"/>
              </a:lnSpc>
            </a:pPr>
            <a:r>
              <a:rPr lang="en-US" b="1">
                <a:sym typeface="+mn-ea"/>
              </a:rPr>
              <a:t>2.2 Giới thiệu về ngôn ngữ NodeJS và JavaScript</a:t>
            </a:r>
            <a:endParaRPr lang="en-US" b="1"/>
          </a:p>
          <a:p>
            <a:pPr indent="0" fontAlgn="auto">
              <a:lnSpc>
                <a:spcPct val="150000"/>
              </a:lnSpc>
            </a:pPr>
            <a:r>
              <a:rPr lang="en-US" b="1">
                <a:sym typeface="+mn-ea"/>
              </a:rPr>
              <a:t>2.2.1 Giới thiệu về NodeJS</a:t>
            </a:r>
            <a:endParaRPr lang="en-US" b="1"/>
          </a:p>
          <a:p>
            <a:pPr indent="0" algn="just" fontAlgn="auto">
              <a:lnSpc>
                <a:spcPct val="150000"/>
              </a:lnSpc>
            </a:pPr>
            <a:r>
              <a:rPr lang="en-US"/>
              <a:t>NodeJS là một môi trường thực thi mã JavaScript nằm ở phía máy chủ, cho phép chạy mã JavaScript không chỉ trên trình duyệt mà còn trên máy chủ. Được xây dựng dựa trên JavaScript Engine của Google Chrome (V8 JavaScript Engine), NodeJS là một công cụ mạnh mẽ cho việc phát triển ứng dụng web và các ứng dụng máy chủ hiệu quả.</a:t>
            </a:r>
            <a:endParaRPr lang="en-US"/>
          </a:p>
          <a:p>
            <a:pPr indent="0" algn="just" fontAlgn="auto">
              <a:lnSpc>
                <a:spcPct val="150000"/>
              </a:lnSpc>
            </a:pPr>
            <a:r>
              <a:rPr lang="en-US"/>
              <a:t>NodeJS thường được sử dụng để xây dựng các ứng dụng web thời gian thực như ứng dụng chat, trò chơi trực tuyến, ứng dụng IoT (Internet of Things), API, và các ứng dụng mạng phức tạp khác. Sức mạnh của nó nằm ở khả năng xử lý đa nhiệm và đáp ứng yêu cầu một cách nhanh chóng và linh hoạt.</a:t>
            </a:r>
            <a:endParaRPr lang="en-US"/>
          </a:p>
          <a:p>
            <a:pPr indent="0" algn="just" fontAlgn="auto">
              <a:lnSpc>
                <a:spcPct val="150000"/>
              </a:lnSpc>
            </a:pPr>
            <a:endParaRPr lang="en-US"/>
          </a:p>
        </p:txBody>
      </p:sp>
      <p:pic>
        <p:nvPicPr>
          <p:cNvPr id="101" name="Picture 100"/>
          <p:cNvPicPr/>
          <p:nvPr/>
        </p:nvPicPr>
        <p:blipFill>
          <a:blip r:embed="rId1"/>
          <a:stretch>
            <a:fillRect/>
          </a:stretch>
        </p:blipFill>
        <p:spPr>
          <a:xfrm>
            <a:off x="5030470" y="4890770"/>
            <a:ext cx="2468245" cy="1608455"/>
          </a:xfrm>
          <a:prstGeom prst="rect">
            <a:avLst/>
          </a:prstGeom>
          <a:noFill/>
          <a:ln w="9525">
            <a:noFill/>
          </a:ln>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3"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5" name="Text Box 4"/>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20" name="Text Box 19"/>
          <p:cNvSpPr txBox="1"/>
          <p:nvPr/>
        </p:nvSpPr>
        <p:spPr>
          <a:xfrm>
            <a:off x="544830" y="1061720"/>
            <a:ext cx="11203940" cy="3383915"/>
          </a:xfrm>
          <a:prstGeom prst="rect">
            <a:avLst/>
          </a:prstGeom>
          <a:noFill/>
        </p:spPr>
        <p:txBody>
          <a:bodyPr wrap="square" rtlCol="0">
            <a:noAutofit/>
          </a:bodyPr>
          <a:p>
            <a:pPr indent="0" fontAlgn="auto">
              <a:lnSpc>
                <a:spcPct val="150000"/>
              </a:lnSpc>
            </a:pPr>
            <a:r>
              <a:rPr lang="en-US" b="1">
                <a:sym typeface="+mn-ea"/>
              </a:rPr>
              <a:t>2.2 Giới thiệu về ngôn ngữ API và MySQL</a:t>
            </a:r>
            <a:endParaRPr lang="en-US" b="1"/>
          </a:p>
          <a:p>
            <a:pPr indent="0" fontAlgn="auto">
              <a:lnSpc>
                <a:spcPct val="150000"/>
              </a:lnSpc>
            </a:pPr>
            <a:r>
              <a:rPr lang="en-US" b="1">
                <a:sym typeface="+mn-ea"/>
              </a:rPr>
              <a:t>2.2.2 Giới thiệu về MySQL</a:t>
            </a:r>
            <a:endParaRPr lang="en-US" b="1"/>
          </a:p>
          <a:p>
            <a:pPr indent="0" algn="just" fontAlgn="auto">
              <a:lnSpc>
                <a:spcPct val="150000"/>
              </a:lnSpc>
            </a:pPr>
            <a:r>
              <a:rPr lang="en-US"/>
              <a:t>MySQL là một hệ quản trị cơ sở dữ liệu (Hệ quản trị cơ sở dữ liệu quan hệ - RDBMS) mã nguồn mở phổ biến được sử dụng rộng rãi trên toàn thế giới. Được phát triển và duy trì bởi Oracle Corporation, MySQL cung cấp một hệ thống quản lý cơ sở dữ liệu mạnh mẽ, ổn định và linh hoạt. MySQL là một trong số các phần mềm RDBMS. RDBMS và MySQL thường được cho là một vì độ phổ biến quá lớn của MySQL. Các ứng dụng web lớn nhất như Facebook, Twitter, YouTube, Google, và Yahoo! đều dùng MySQL cho mục đích lưu trữ dữ liệu.</a:t>
            </a:r>
            <a:endParaRPr lang="en-US"/>
          </a:p>
        </p:txBody>
      </p:sp>
      <p:pic>
        <p:nvPicPr>
          <p:cNvPr id="7" name="Picture -2147482621" descr="mysql"/>
          <p:cNvPicPr>
            <a:picLocks noChangeAspect="1"/>
          </p:cNvPicPr>
          <p:nvPr/>
        </p:nvPicPr>
        <p:blipFill>
          <a:blip r:embed="rId1"/>
          <a:stretch>
            <a:fillRect/>
          </a:stretch>
        </p:blipFill>
        <p:spPr>
          <a:xfrm>
            <a:off x="4486275" y="4445635"/>
            <a:ext cx="3394075" cy="2067560"/>
          </a:xfrm>
          <a:prstGeom prst="rect">
            <a:avLst/>
          </a:prstGeom>
          <a:noFill/>
          <a:ln w="9525">
            <a:noFill/>
          </a:ln>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5"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6" name="Text Box 5"/>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20" name="Text Box 19"/>
          <p:cNvSpPr txBox="1"/>
          <p:nvPr/>
        </p:nvSpPr>
        <p:spPr>
          <a:xfrm>
            <a:off x="544830" y="1061720"/>
            <a:ext cx="11184255" cy="3466465"/>
          </a:xfrm>
          <a:prstGeom prst="rect">
            <a:avLst/>
          </a:prstGeom>
          <a:noFill/>
        </p:spPr>
        <p:txBody>
          <a:bodyPr wrap="square" rtlCol="0">
            <a:noAutofit/>
          </a:bodyPr>
          <a:p>
            <a:pPr indent="0" fontAlgn="auto">
              <a:lnSpc>
                <a:spcPct val="150000"/>
              </a:lnSpc>
            </a:pPr>
            <a:r>
              <a:rPr lang="en-US" b="1">
                <a:sym typeface="+mn-ea"/>
              </a:rPr>
              <a:t>2.3 Giới thiệu về ngôn ngữ API và MySQL</a:t>
            </a:r>
            <a:endParaRPr lang="en-US" b="1"/>
          </a:p>
          <a:p>
            <a:pPr indent="0" fontAlgn="auto">
              <a:lnSpc>
                <a:spcPct val="150000"/>
              </a:lnSpc>
            </a:pPr>
            <a:r>
              <a:rPr lang="en-US" b="1">
                <a:sym typeface="+mn-ea"/>
              </a:rPr>
              <a:t>2.3.1 Giới thiệu về API</a:t>
            </a:r>
            <a:endParaRPr lang="en-US" b="1"/>
          </a:p>
          <a:p>
            <a:pPr indent="0" algn="just" fontAlgn="auto">
              <a:lnSpc>
                <a:spcPct val="150000"/>
              </a:lnSpc>
            </a:pPr>
            <a:r>
              <a:rPr lang="en-US" sz="1600"/>
              <a:t>API (Application Programming Interface) là một cách thức cho phép các ứng dụng hoặc phần mềm khác tương tác với nhau. Nó cung cấp một bộ các quy tắc, giao thức và công cụ để cho phép các phần mềm khác nhau giao tiếp và trao đổi dữ liệu với nhau. API có thể được sử dụng để truy cập các dịch vụ, chia sẻ dữ liệu giữa các ứng dụng, và thực hiện các chức năng cụ thể. REST (Representational State Transfer) là một kiến trúc phần mềm để xây dựng các dịch vụ web dựa trên các giao thức web chuẩn như HTTP. RESTful API sử dụng các nguyên tắc của REST để thiết kế và triển khai các API, cho phép các ứng dụng giao tiếp với nhau một cách đơn giản, linh hoạt và hiệu quả.</a:t>
            </a:r>
            <a:endParaRPr lang="en-US" sz="1600"/>
          </a:p>
        </p:txBody>
      </p:sp>
      <p:pic>
        <p:nvPicPr>
          <p:cNvPr id="7" name="Picture 6" descr="RESTful API là tiêu chuẩn được dùng rất nhiều trong thiết kế web service"/>
          <p:cNvPicPr>
            <a:picLocks noChangeAspect="1"/>
          </p:cNvPicPr>
          <p:nvPr/>
        </p:nvPicPr>
        <p:blipFill>
          <a:blip r:embed="rId1"/>
          <a:stretch>
            <a:fillRect/>
          </a:stretch>
        </p:blipFill>
        <p:spPr>
          <a:xfrm>
            <a:off x="3796030" y="4244340"/>
            <a:ext cx="4768215" cy="23241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grpSp>
        <p:nvGrpSpPr>
          <p:cNvPr id="12" name="组合 11"/>
          <p:cNvGrpSpPr/>
          <p:nvPr/>
        </p:nvGrpSpPr>
        <p:grpSpPr>
          <a:xfrm>
            <a:off x="0" y="0"/>
            <a:ext cx="12192000" cy="6858000"/>
            <a:chOff x="0" y="0"/>
            <a:chExt cx="19200" cy="10800"/>
          </a:xfrm>
        </p:grpSpPr>
        <p:sp>
          <p:nvSpPr>
            <p:cNvPr id="4" name="矩形 3"/>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sp>
          <p:nvSpPr>
            <p:cNvPr id="5" name="矩形 2"/>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buClrTx/>
                <a:buSzTx/>
                <a:buFontTx/>
              </a:pPr>
              <a:endParaRPr lang="zh-CN" altLang="en-US">
                <a:cs typeface="Inter" panose="02000503000000020004" charset="0"/>
              </a:endParaRPr>
            </a:p>
          </p:txBody>
        </p:sp>
      </p:grpSp>
      <p:sp>
        <p:nvSpPr>
          <p:cNvPr id="6" name="Text Box 5"/>
          <p:cNvSpPr txBox="1"/>
          <p:nvPr/>
        </p:nvSpPr>
        <p:spPr>
          <a:xfrm>
            <a:off x="3796030" y="446405"/>
            <a:ext cx="4937760" cy="398780"/>
          </a:xfrm>
          <a:prstGeom prst="rect">
            <a:avLst/>
          </a:prstGeom>
          <a:noFill/>
        </p:spPr>
        <p:txBody>
          <a:bodyPr wrap="square" rtlCol="0">
            <a:spAutoFit/>
          </a:bodyPr>
          <a:p>
            <a:r>
              <a:rPr lang="en-US" sz="2000">
                <a:solidFill>
                  <a:schemeClr val="accent1"/>
                </a:solidFill>
                <a:effectLst>
                  <a:outerShdw blurRad="38100" dist="25400" dir="5400000" algn="ctr" rotWithShape="0">
                    <a:srgbClr val="6E747A">
                      <a:alpha val="43000"/>
                    </a:srgbClr>
                  </a:outerShdw>
                </a:effectLst>
              </a:rPr>
              <a:t>CHƯƠNG 2: NGHIÊN CỨU LÝ THUYẾT</a:t>
            </a:r>
            <a:endParaRPr lang="en-US" sz="2000">
              <a:solidFill>
                <a:schemeClr val="accent1"/>
              </a:solidFill>
              <a:effectLst>
                <a:outerShdw blurRad="38100" dist="25400" dir="5400000" algn="ctr" rotWithShape="0">
                  <a:srgbClr val="6E747A">
                    <a:alpha val="43000"/>
                  </a:srgbClr>
                </a:outerShdw>
              </a:effectLst>
            </a:endParaRPr>
          </a:p>
        </p:txBody>
      </p:sp>
      <p:sp>
        <p:nvSpPr>
          <p:cNvPr id="20" name="Text Box 19"/>
          <p:cNvSpPr txBox="1"/>
          <p:nvPr/>
        </p:nvSpPr>
        <p:spPr>
          <a:xfrm>
            <a:off x="544830" y="1061720"/>
            <a:ext cx="11203940" cy="3764280"/>
          </a:xfrm>
          <a:prstGeom prst="rect">
            <a:avLst/>
          </a:prstGeom>
          <a:noFill/>
        </p:spPr>
        <p:txBody>
          <a:bodyPr wrap="square" rtlCol="0">
            <a:noAutofit/>
          </a:bodyPr>
          <a:p>
            <a:pPr indent="0" fontAlgn="auto">
              <a:lnSpc>
                <a:spcPct val="150000"/>
              </a:lnSpc>
            </a:pPr>
            <a:r>
              <a:rPr lang="en-US" b="1">
                <a:sym typeface="+mn-ea"/>
              </a:rPr>
              <a:t>2.3 Giới thiệu về ngôn ngữ NodeJS và JavaScript</a:t>
            </a:r>
            <a:endParaRPr lang="en-US" b="1"/>
          </a:p>
          <a:p>
            <a:pPr indent="0" fontAlgn="auto">
              <a:lnSpc>
                <a:spcPct val="150000"/>
              </a:lnSpc>
            </a:pPr>
            <a:r>
              <a:rPr lang="en-US" b="1">
                <a:sym typeface="+mn-ea"/>
              </a:rPr>
              <a:t>2.2.2 Giới thiệu về JavaScript</a:t>
            </a:r>
            <a:endParaRPr lang="en-US" b="1"/>
          </a:p>
          <a:p>
            <a:pPr indent="0" algn="just" fontAlgn="auto">
              <a:lnSpc>
                <a:spcPct val="150000"/>
              </a:lnSpc>
            </a:pPr>
            <a:r>
              <a:rPr lang="en-US"/>
              <a:t>JS (JavaScript) là một ngôn ngữ lập trình đa dụng, thường được sử dụng trong việc phát triển ứng dụng web. Được tạo ra ban đầu để làm cho trang web trở nên tương tác hơn và động hơn, JS đã phát triển thành một trong những ngôn ngữ phổ biến nhất trên thế giới và được sử dụng trong nhiều môi trường khác nhau.</a:t>
            </a:r>
            <a:endParaRPr lang="en-US"/>
          </a:p>
          <a:p>
            <a:pPr indent="0" algn="just" fontAlgn="auto">
              <a:lnSpc>
                <a:spcPct val="150000"/>
              </a:lnSpc>
            </a:pPr>
            <a:r>
              <a:rPr lang="en-US"/>
              <a:t>Công dụng của JS là để tương tác với website (front-end), giao tiếp với người dùng, Xử lý dữ liệu, Animation và hiệu ứng, sử dụng thông qua NodeJS để xây dựng ứng dụng back-end.</a:t>
            </a:r>
            <a:endParaRPr lang="en-US"/>
          </a:p>
          <a:p>
            <a:pPr indent="0" algn="just" fontAlgn="auto">
              <a:lnSpc>
                <a:spcPct val="150000"/>
              </a:lnSpc>
            </a:pPr>
            <a:endParaRPr 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BEAUTIFY_FLAG" val="#wm#"/>
  <p:tag name="KSO_WM_TEMPLATE_CATEGORY" val="custom"/>
  <p:tag name="KSO_WM_TEMPLATE_INDEX" val="2020508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081"/>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PP_MARK_KEY" val="3ec869cb-39df-47f7-bafd-83dfc5d94b62"/>
  <p:tag name="COMMONDATA" val="eyJoZGlkIjoiMmNmYmEwOWQ4Y2Q0M2IxMGZkNjI4ZjhkZDQyNzg1OTY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62BAB8"/>
      </a:dk2>
      <a:lt2>
        <a:srgbClr val="EDFAFA"/>
      </a:lt2>
      <a:accent1>
        <a:srgbClr val="62BAB8"/>
      </a:accent1>
      <a:accent2>
        <a:srgbClr val="7EC4B4"/>
      </a:accent2>
      <a:accent3>
        <a:srgbClr val="B3E8C3"/>
      </a:accent3>
      <a:accent4>
        <a:srgbClr val="6FB696"/>
      </a:accent4>
      <a:accent5>
        <a:srgbClr val="649A9F"/>
      </a:accent5>
      <a:accent6>
        <a:srgbClr val="AEDCF3"/>
      </a:accent6>
      <a:hlink>
        <a:srgbClr val="5FCBFB"/>
      </a:hlink>
      <a:folHlink>
        <a:srgbClr val="B759BC"/>
      </a:folHlink>
    </a:clrScheme>
    <a:fontScheme name="自定义 9">
      <a:majorFont>
        <a:latin typeface="Inter"/>
        <a:ea typeface="Inter"/>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8369</Words>
  <Application>WPS Presentation</Application>
  <PresentationFormat>宽屏</PresentationFormat>
  <Paragraphs>386</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Arial</vt:lpstr>
      <vt:lpstr>SimSun</vt:lpstr>
      <vt:lpstr>Wingdings</vt:lpstr>
      <vt:lpstr>Inter</vt:lpstr>
      <vt:lpstr>Wingdings</vt:lpstr>
      <vt:lpstr>Times New Roman</vt:lpstr>
      <vt:lpstr>Microsoft YaHei</vt:lpstr>
      <vt:lpstr>Arial Unicode MS</vt:lpstr>
      <vt:lpstr>Segoe UI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Cover</cp:lastModifiedBy>
  <cp:revision>168</cp:revision>
  <dcterms:created xsi:type="dcterms:W3CDTF">2019-06-19T02:08:00Z</dcterms:created>
  <dcterms:modified xsi:type="dcterms:W3CDTF">2024-01-13T18:53:47Z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1033-12.2.0.13412</vt:lpwstr>
  </property>
  <property fmtid="{D5CDD505-2E9C-101B-9397-08002B2CF9AE}" pid="3" name="ICV">
    <vt:lpwstr>28C88D03CA9747848E23BE95C50317B4_13</vt:lpwstr>
  </property>
</Properties>
</file>